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sldIdLst>
    <p:sldId id="267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25713E-266C-E7BE-52DD-B011340376FE}" v="12" dt="2024-06-28T00:09:17.37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876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e Anne Coleman" userId="S::bcoleman@pcwa.net::08a059fa-e7e7-4638-95ea-54763a5fe5c6" providerId="AD" clId="Web-{C625713E-266C-E7BE-52DD-B011340376FE}"/>
    <pc:docChg chg="modSld">
      <pc:chgData name="Brie Anne Coleman" userId="S::bcoleman@pcwa.net::08a059fa-e7e7-4638-95ea-54763a5fe5c6" providerId="AD" clId="Web-{C625713E-266C-E7BE-52DD-B011340376FE}" dt="2024-06-28T00:09:17.378" v="6" actId="20577"/>
      <pc:docMkLst>
        <pc:docMk/>
      </pc:docMkLst>
      <pc:sldChg chg="modSp">
        <pc:chgData name="Brie Anne Coleman" userId="S::bcoleman@pcwa.net::08a059fa-e7e7-4638-95ea-54763a5fe5c6" providerId="AD" clId="Web-{C625713E-266C-E7BE-52DD-B011340376FE}" dt="2024-06-28T00:09:08.300" v="0" actId="20577"/>
        <pc:sldMkLst>
          <pc:docMk/>
          <pc:sldMk cId="0" sldId="256"/>
        </pc:sldMkLst>
        <pc:spChg chg="mod">
          <ac:chgData name="Brie Anne Coleman" userId="S::bcoleman@pcwa.net::08a059fa-e7e7-4638-95ea-54763a5fe5c6" providerId="AD" clId="Web-{C625713E-266C-E7BE-52DD-B011340376FE}" dt="2024-06-28T00:09:08.300" v="0" actId="20577"/>
          <ac:spMkLst>
            <pc:docMk/>
            <pc:sldMk cId="0" sldId="256"/>
            <ac:spMk id="2" creationId="{00000000-0000-0000-0000-000000000000}"/>
          </ac:spMkLst>
        </pc:spChg>
      </pc:sldChg>
      <pc:sldChg chg="modSp">
        <pc:chgData name="Brie Anne Coleman" userId="S::bcoleman@pcwa.net::08a059fa-e7e7-4638-95ea-54763a5fe5c6" providerId="AD" clId="Web-{C625713E-266C-E7BE-52DD-B011340376FE}" dt="2024-06-28T00:09:09.660" v="1" actId="20577"/>
        <pc:sldMkLst>
          <pc:docMk/>
          <pc:sldMk cId="0" sldId="257"/>
        </pc:sldMkLst>
        <pc:spChg chg="mod">
          <ac:chgData name="Brie Anne Coleman" userId="S::bcoleman@pcwa.net::08a059fa-e7e7-4638-95ea-54763a5fe5c6" providerId="AD" clId="Web-{C625713E-266C-E7BE-52DD-B011340376FE}" dt="2024-06-28T00:09:09.660" v="1" actId="20577"/>
          <ac:spMkLst>
            <pc:docMk/>
            <pc:sldMk cId="0" sldId="257"/>
            <ac:spMk id="8" creationId="{00000000-0000-0000-0000-000000000000}"/>
          </ac:spMkLst>
        </pc:spChg>
      </pc:sldChg>
      <pc:sldChg chg="modSp">
        <pc:chgData name="Brie Anne Coleman" userId="S::bcoleman@pcwa.net::08a059fa-e7e7-4638-95ea-54763a5fe5c6" providerId="AD" clId="Web-{C625713E-266C-E7BE-52DD-B011340376FE}" dt="2024-06-28T00:09:11.706" v="2" actId="20577"/>
        <pc:sldMkLst>
          <pc:docMk/>
          <pc:sldMk cId="0" sldId="260"/>
        </pc:sldMkLst>
        <pc:spChg chg="mod">
          <ac:chgData name="Brie Anne Coleman" userId="S::bcoleman@pcwa.net::08a059fa-e7e7-4638-95ea-54763a5fe5c6" providerId="AD" clId="Web-{C625713E-266C-E7BE-52DD-B011340376FE}" dt="2024-06-28T00:09:11.706" v="2" actId="20577"/>
          <ac:spMkLst>
            <pc:docMk/>
            <pc:sldMk cId="0" sldId="260"/>
            <ac:spMk id="4" creationId="{00000000-0000-0000-0000-000000000000}"/>
          </ac:spMkLst>
        </pc:spChg>
      </pc:sldChg>
      <pc:sldChg chg="modSp">
        <pc:chgData name="Brie Anne Coleman" userId="S::bcoleman@pcwa.net::08a059fa-e7e7-4638-95ea-54763a5fe5c6" providerId="AD" clId="Web-{C625713E-266C-E7BE-52DD-B011340376FE}" dt="2024-06-28T00:09:14.191" v="3" actId="20577"/>
        <pc:sldMkLst>
          <pc:docMk/>
          <pc:sldMk cId="0" sldId="261"/>
        </pc:sldMkLst>
        <pc:spChg chg="mod">
          <ac:chgData name="Brie Anne Coleman" userId="S::bcoleman@pcwa.net::08a059fa-e7e7-4638-95ea-54763a5fe5c6" providerId="AD" clId="Web-{C625713E-266C-E7BE-52DD-B011340376FE}" dt="2024-06-28T00:09:14.191" v="3" actId="20577"/>
          <ac:spMkLst>
            <pc:docMk/>
            <pc:sldMk cId="0" sldId="261"/>
            <ac:spMk id="8" creationId="{00000000-0000-0000-0000-000000000000}"/>
          </ac:spMkLst>
        </pc:spChg>
      </pc:sldChg>
      <pc:sldChg chg="modSp">
        <pc:chgData name="Brie Anne Coleman" userId="S::bcoleman@pcwa.net::08a059fa-e7e7-4638-95ea-54763a5fe5c6" providerId="AD" clId="Web-{C625713E-266C-E7BE-52DD-B011340376FE}" dt="2024-06-28T00:09:14.269" v="4" actId="20577"/>
        <pc:sldMkLst>
          <pc:docMk/>
          <pc:sldMk cId="0" sldId="262"/>
        </pc:sldMkLst>
        <pc:spChg chg="mod">
          <ac:chgData name="Brie Anne Coleman" userId="S::bcoleman@pcwa.net::08a059fa-e7e7-4638-95ea-54763a5fe5c6" providerId="AD" clId="Web-{C625713E-266C-E7BE-52DD-B011340376FE}" dt="2024-06-28T00:09:14.269" v="4" actId="20577"/>
          <ac:spMkLst>
            <pc:docMk/>
            <pc:sldMk cId="0" sldId="262"/>
            <ac:spMk id="4" creationId="{00000000-0000-0000-0000-000000000000}"/>
          </ac:spMkLst>
        </pc:spChg>
      </pc:sldChg>
      <pc:sldChg chg="modSp">
        <pc:chgData name="Brie Anne Coleman" userId="S::bcoleman@pcwa.net::08a059fa-e7e7-4638-95ea-54763a5fe5c6" providerId="AD" clId="Web-{C625713E-266C-E7BE-52DD-B011340376FE}" dt="2024-06-28T00:09:17.378" v="6" actId="20577"/>
        <pc:sldMkLst>
          <pc:docMk/>
          <pc:sldMk cId="0" sldId="265"/>
        </pc:sldMkLst>
        <pc:spChg chg="mod">
          <ac:chgData name="Brie Anne Coleman" userId="S::bcoleman@pcwa.net::08a059fa-e7e7-4638-95ea-54763a5fe5c6" providerId="AD" clId="Web-{C625713E-266C-E7BE-52DD-B011340376FE}" dt="2024-06-28T00:09:17.378" v="6" actId="20577"/>
          <ac:spMkLst>
            <pc:docMk/>
            <pc:sldMk cId="0" sldId="265"/>
            <ac:spMk id="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944111" y="4325111"/>
            <a:ext cx="7132320" cy="0"/>
          </a:xfrm>
          <a:custGeom>
            <a:avLst/>
            <a:gdLst/>
            <a:ahLst/>
            <a:cxnLst/>
            <a:rect l="l" t="t" r="r" b="b"/>
            <a:pathLst>
              <a:path w="7132320">
                <a:moveTo>
                  <a:pt x="0" y="0"/>
                </a:moveTo>
                <a:lnTo>
                  <a:pt x="7132319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600450" y="2237689"/>
            <a:ext cx="7399655" cy="13798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40404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600450" y="3492500"/>
            <a:ext cx="5383530" cy="1593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FF99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40404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99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40404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047" y="6400799"/>
            <a:ext cx="12189460" cy="457200"/>
          </a:xfrm>
          <a:custGeom>
            <a:avLst/>
            <a:gdLst/>
            <a:ahLst/>
            <a:cxnLst/>
            <a:rect l="l" t="t" r="r" b="b"/>
            <a:pathLst>
              <a:path w="12189460" h="457200">
                <a:moveTo>
                  <a:pt x="12188952" y="0"/>
                </a:moveTo>
                <a:lnTo>
                  <a:pt x="0" y="0"/>
                </a:lnTo>
                <a:lnTo>
                  <a:pt x="0" y="457199"/>
                </a:lnTo>
                <a:lnTo>
                  <a:pt x="12188952" y="457199"/>
                </a:lnTo>
                <a:lnTo>
                  <a:pt x="12188952" y="0"/>
                </a:lnTo>
                <a:close/>
              </a:path>
            </a:pathLst>
          </a:custGeom>
          <a:solidFill>
            <a:srgbClr val="2583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333744"/>
            <a:ext cx="12189460" cy="64135"/>
          </a:xfrm>
          <a:custGeom>
            <a:avLst/>
            <a:gdLst/>
            <a:ahLst/>
            <a:cxnLst/>
            <a:rect l="l" t="t" r="r" b="b"/>
            <a:pathLst>
              <a:path w="12189460" h="64135">
                <a:moveTo>
                  <a:pt x="12188952" y="0"/>
                </a:moveTo>
                <a:lnTo>
                  <a:pt x="0" y="0"/>
                </a:lnTo>
                <a:lnTo>
                  <a:pt x="0" y="64007"/>
                </a:lnTo>
                <a:lnTo>
                  <a:pt x="12188952" y="64007"/>
                </a:lnTo>
                <a:lnTo>
                  <a:pt x="12188952" y="0"/>
                </a:lnTo>
                <a:close/>
              </a:path>
            </a:pathLst>
          </a:custGeom>
          <a:solidFill>
            <a:srgbClr val="1CAC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193291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40404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109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426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125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283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719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187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993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3110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4379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2235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841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047" y="6400799"/>
            <a:ext cx="12189460" cy="457200"/>
          </a:xfrm>
          <a:custGeom>
            <a:avLst/>
            <a:gdLst/>
            <a:ahLst/>
            <a:cxnLst/>
            <a:rect l="l" t="t" r="r" b="b"/>
            <a:pathLst>
              <a:path w="12189460" h="457200">
                <a:moveTo>
                  <a:pt x="12188952" y="0"/>
                </a:moveTo>
                <a:lnTo>
                  <a:pt x="0" y="0"/>
                </a:lnTo>
                <a:lnTo>
                  <a:pt x="0" y="457199"/>
                </a:lnTo>
                <a:lnTo>
                  <a:pt x="12188952" y="457199"/>
                </a:lnTo>
                <a:lnTo>
                  <a:pt x="12188952" y="0"/>
                </a:lnTo>
                <a:close/>
              </a:path>
            </a:pathLst>
          </a:custGeom>
          <a:solidFill>
            <a:srgbClr val="2583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333744"/>
            <a:ext cx="12189460" cy="64135"/>
          </a:xfrm>
          <a:custGeom>
            <a:avLst/>
            <a:gdLst/>
            <a:ahLst/>
            <a:cxnLst/>
            <a:rect l="l" t="t" r="r" b="b"/>
            <a:pathLst>
              <a:path w="12189460" h="64135">
                <a:moveTo>
                  <a:pt x="12188952" y="0"/>
                </a:moveTo>
                <a:lnTo>
                  <a:pt x="0" y="0"/>
                </a:lnTo>
                <a:lnTo>
                  <a:pt x="0" y="64007"/>
                </a:lnTo>
                <a:lnTo>
                  <a:pt x="12188952" y="64007"/>
                </a:lnTo>
                <a:lnTo>
                  <a:pt x="12188952" y="0"/>
                </a:lnTo>
                <a:close/>
              </a:path>
            </a:pathLst>
          </a:custGeom>
          <a:solidFill>
            <a:srgbClr val="1CAC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76324" y="988517"/>
            <a:ext cx="9631680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40404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62905" y="2129409"/>
            <a:ext cx="5549900" cy="41643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FF99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709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Michael.Maguire@opr.ca.gov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algn="l" defTabSz="609630" rtl="0"/>
            <a:endParaRPr lang="en-US" sz="12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00450" y="2237689"/>
            <a:ext cx="7399655" cy="1379855"/>
          </a:xfrm>
          <a:prstGeom prst="rect">
            <a:avLst/>
          </a:prstGeom>
        </p:spPr>
        <p:txBody>
          <a:bodyPr vert="horz" wrap="square" lIns="0" tIns="124460" rIns="0" bIns="0" rtlCol="0" anchor="t">
            <a:spAutoFit/>
          </a:bodyPr>
          <a:lstStyle/>
          <a:p>
            <a:pPr marL="12700" marR="5080">
              <a:lnSpc>
                <a:spcPct val="85069"/>
              </a:lnSpc>
              <a:spcBef>
                <a:spcPts val="980"/>
              </a:spcBef>
            </a:pPr>
            <a:r>
              <a:rPr sz="4800" spc="-105" dirty="0">
                <a:solidFill>
                  <a:srgbClr val="252525"/>
                </a:solidFill>
                <a:latin typeface="Times New Roman"/>
                <a:cs typeface="Times New Roman"/>
              </a:rPr>
              <a:t>Woody</a:t>
            </a:r>
            <a:r>
              <a:rPr sz="4800" spc="-11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4800" spc="-55" dirty="0">
                <a:solidFill>
                  <a:srgbClr val="252525"/>
                </a:solidFill>
                <a:latin typeface="Times New Roman"/>
                <a:cs typeface="Times New Roman"/>
              </a:rPr>
              <a:t>Feedstock</a:t>
            </a:r>
            <a:r>
              <a:rPr sz="4800" spc="-409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4800" spc="-45" dirty="0">
                <a:solidFill>
                  <a:srgbClr val="252525"/>
                </a:solidFill>
                <a:latin typeface="Times New Roman"/>
                <a:cs typeface="Times New Roman"/>
              </a:rPr>
              <a:t>Aggregation </a:t>
            </a:r>
            <a:r>
              <a:rPr sz="4800" spc="-25" dirty="0">
                <a:solidFill>
                  <a:srgbClr val="252525"/>
                </a:solidFill>
                <a:latin typeface="Times New Roman"/>
                <a:cs typeface="Times New Roman"/>
              </a:rPr>
              <a:t>Pilot</a:t>
            </a:r>
            <a:r>
              <a:rPr sz="4800" spc="-254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4800" spc="-10" dirty="0">
                <a:solidFill>
                  <a:srgbClr val="252525"/>
                </a:solidFill>
                <a:latin typeface="Times New Roman"/>
                <a:cs typeface="Times New Roman"/>
              </a:rPr>
              <a:t>Program</a:t>
            </a:r>
            <a:endParaRPr sz="4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00450" y="3492500"/>
            <a:ext cx="5383530" cy="159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252525"/>
                </a:solidFill>
                <a:latin typeface="Times New Roman"/>
                <a:cs typeface="Times New Roman"/>
              </a:rPr>
              <a:t>Cal</a:t>
            </a:r>
            <a:r>
              <a:rPr sz="4400" b="1" spc="-2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4400" b="1" spc="-30" dirty="0">
                <a:solidFill>
                  <a:srgbClr val="252525"/>
                </a:solidFill>
                <a:latin typeface="Times New Roman"/>
                <a:cs typeface="Times New Roman"/>
              </a:rPr>
              <a:t>FRAME</a:t>
            </a:r>
            <a:r>
              <a:rPr sz="4400" b="1" spc="-235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4400" b="1" spc="-30" dirty="0">
                <a:solidFill>
                  <a:srgbClr val="252525"/>
                </a:solidFill>
                <a:latin typeface="Times New Roman"/>
                <a:cs typeface="Times New Roman"/>
              </a:rPr>
              <a:t>Overview</a:t>
            </a:r>
            <a:endParaRPr sz="4400">
              <a:latin typeface="Times New Roman"/>
              <a:cs typeface="Times New Roman"/>
            </a:endParaRPr>
          </a:p>
          <a:p>
            <a:pPr marL="327660">
              <a:lnSpc>
                <a:spcPct val="100000"/>
              </a:lnSpc>
              <a:spcBef>
                <a:spcPts val="3220"/>
              </a:spcBef>
            </a:pPr>
            <a:r>
              <a:rPr sz="3200" spc="160" dirty="0">
                <a:solidFill>
                  <a:srgbClr val="344068"/>
                </a:solidFill>
                <a:latin typeface="Times New Roman"/>
                <a:cs typeface="Times New Roman"/>
              </a:rPr>
              <a:t>FISCAL</a:t>
            </a:r>
            <a:r>
              <a:rPr sz="3200" spc="125" dirty="0">
                <a:solidFill>
                  <a:srgbClr val="344068"/>
                </a:solidFill>
                <a:latin typeface="Times New Roman"/>
                <a:cs typeface="Times New Roman"/>
              </a:rPr>
              <a:t> </a:t>
            </a:r>
            <a:r>
              <a:rPr sz="3200" spc="145" dirty="0">
                <a:solidFill>
                  <a:srgbClr val="344068"/>
                </a:solidFill>
                <a:latin typeface="Times New Roman"/>
                <a:cs typeface="Times New Roman"/>
              </a:rPr>
              <a:t>YEAR</a:t>
            </a:r>
            <a:r>
              <a:rPr sz="3200" spc="385" dirty="0">
                <a:solidFill>
                  <a:srgbClr val="344068"/>
                </a:solidFill>
                <a:latin typeface="Times New Roman"/>
                <a:cs typeface="Times New Roman"/>
              </a:rPr>
              <a:t> </a:t>
            </a:r>
            <a:r>
              <a:rPr sz="3200" spc="204" dirty="0">
                <a:solidFill>
                  <a:srgbClr val="344068"/>
                </a:solidFill>
                <a:latin typeface="Times New Roman"/>
                <a:cs typeface="Times New Roman"/>
              </a:rPr>
              <a:t>2023-</a:t>
            </a:r>
            <a:r>
              <a:rPr sz="3200" spc="180" dirty="0">
                <a:solidFill>
                  <a:srgbClr val="344068"/>
                </a:solidFill>
                <a:latin typeface="Times New Roman"/>
                <a:cs typeface="Times New Roman"/>
              </a:rPr>
              <a:t>2024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9639" y="1944623"/>
            <a:ext cx="2449068" cy="244906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6333744"/>
            <a:ext cx="12192000" cy="524510"/>
            <a:chOff x="0" y="6333744"/>
            <a:chExt cx="12192000" cy="524510"/>
          </a:xfrm>
        </p:grpSpPr>
        <p:sp>
          <p:nvSpPr>
            <p:cNvPr id="6" name="object 6"/>
            <p:cNvSpPr/>
            <p:nvPr/>
          </p:nvSpPr>
          <p:spPr>
            <a:xfrm>
              <a:off x="0" y="6333744"/>
              <a:ext cx="12192000" cy="67310"/>
            </a:xfrm>
            <a:custGeom>
              <a:avLst/>
              <a:gdLst/>
              <a:ahLst/>
              <a:cxnLst/>
              <a:rect l="l" t="t" r="r" b="b"/>
              <a:pathLst>
                <a:path w="12192000" h="67310">
                  <a:moveTo>
                    <a:pt x="12192000" y="0"/>
                  </a:moveTo>
                  <a:lnTo>
                    <a:pt x="0" y="0"/>
                  </a:lnTo>
                  <a:lnTo>
                    <a:pt x="0" y="67055"/>
                  </a:lnTo>
                  <a:lnTo>
                    <a:pt x="12192000" y="67055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6AF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6400799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199"/>
                  </a:lnTo>
                  <a:lnTo>
                    <a:pt x="12192000" y="457199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3949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33744"/>
            <a:ext cx="12192000" cy="524510"/>
            <a:chOff x="0" y="6333744"/>
            <a:chExt cx="12192000" cy="524510"/>
          </a:xfrm>
        </p:grpSpPr>
        <p:sp>
          <p:nvSpPr>
            <p:cNvPr id="3" name="object 3"/>
            <p:cNvSpPr/>
            <p:nvPr/>
          </p:nvSpPr>
          <p:spPr>
            <a:xfrm>
              <a:off x="0" y="6333744"/>
              <a:ext cx="12192000" cy="67310"/>
            </a:xfrm>
            <a:custGeom>
              <a:avLst/>
              <a:gdLst/>
              <a:ahLst/>
              <a:cxnLst/>
              <a:rect l="l" t="t" r="r" b="b"/>
              <a:pathLst>
                <a:path w="12192000" h="67310">
                  <a:moveTo>
                    <a:pt x="12192000" y="0"/>
                  </a:moveTo>
                  <a:lnTo>
                    <a:pt x="0" y="0"/>
                  </a:lnTo>
                  <a:lnTo>
                    <a:pt x="0" y="67055"/>
                  </a:lnTo>
                  <a:lnTo>
                    <a:pt x="12192000" y="67055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400799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199"/>
                  </a:lnTo>
                  <a:lnTo>
                    <a:pt x="12192000" y="457199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58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54346" y="1337005"/>
            <a:ext cx="42519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OPR's</a:t>
            </a:r>
            <a:r>
              <a:rPr spc="-254" dirty="0"/>
              <a:t> </a:t>
            </a:r>
            <a:r>
              <a:rPr spc="-40" dirty="0"/>
              <a:t>Key</a:t>
            </a:r>
            <a:r>
              <a:rPr spc="-365" dirty="0"/>
              <a:t> </a:t>
            </a:r>
            <a:r>
              <a:rPr spc="-30" dirty="0"/>
              <a:t>Actions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3983" y="815403"/>
            <a:ext cx="3995928" cy="5139436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4974335" y="2086355"/>
            <a:ext cx="6090285" cy="0"/>
          </a:xfrm>
          <a:custGeom>
            <a:avLst/>
            <a:gdLst/>
            <a:ahLst/>
            <a:cxnLst/>
            <a:rect l="l" t="t" r="r" b="b"/>
            <a:pathLst>
              <a:path w="6090284">
                <a:moveTo>
                  <a:pt x="0" y="0"/>
                </a:moveTo>
                <a:lnTo>
                  <a:pt x="6089777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054346" y="2172970"/>
            <a:ext cx="6205855" cy="3188051"/>
          </a:xfrm>
          <a:prstGeom prst="rect">
            <a:avLst/>
          </a:prstGeom>
        </p:spPr>
        <p:txBody>
          <a:bodyPr vert="horz" wrap="square" lIns="0" tIns="58419" rIns="0" bIns="0" rtlCol="0" anchor="t">
            <a:spAutoFit/>
          </a:bodyPr>
          <a:lstStyle/>
          <a:p>
            <a:pPr marL="12700" marR="5080" indent="4445">
              <a:lnSpc>
                <a:spcPct val="90000"/>
              </a:lnSpc>
              <a:spcBef>
                <a:spcPts val="459"/>
              </a:spcBef>
            </a:pPr>
            <a:r>
              <a:rPr sz="3000" dirty="0">
                <a:solidFill>
                  <a:srgbClr val="404040"/>
                </a:solidFill>
                <a:latin typeface="Times New Roman"/>
                <a:cs typeface="Times New Roman"/>
              </a:rPr>
              <a:t>GOAL</a:t>
            </a:r>
            <a:r>
              <a:rPr sz="3000" spc="-1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404040"/>
                </a:solidFill>
                <a:latin typeface="Times New Roman"/>
                <a:cs typeface="Times New Roman"/>
              </a:rPr>
              <a:t>3:</a:t>
            </a:r>
            <a:r>
              <a:rPr sz="30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404040"/>
                </a:solidFill>
                <a:latin typeface="Times New Roman"/>
                <a:cs typeface="Times New Roman"/>
              </a:rPr>
              <a:t>MANAGE</a:t>
            </a:r>
            <a:r>
              <a:rPr sz="3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404040"/>
                </a:solidFill>
                <a:latin typeface="Times New Roman"/>
                <a:cs typeface="Times New Roman"/>
              </a:rPr>
              <a:t>FORESTS</a:t>
            </a:r>
            <a:r>
              <a:rPr sz="3000" spc="-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3000" spc="-25" dirty="0">
                <a:solidFill>
                  <a:srgbClr val="404040"/>
                </a:solidFill>
                <a:latin typeface="Times New Roman"/>
                <a:cs typeface="Times New Roman"/>
              </a:rPr>
              <a:t>TO </a:t>
            </a:r>
            <a:r>
              <a:rPr sz="3000" dirty="0">
                <a:solidFill>
                  <a:srgbClr val="404040"/>
                </a:solidFill>
                <a:latin typeface="Times New Roman"/>
                <a:cs typeface="Times New Roman"/>
              </a:rPr>
              <a:t>ACHIEVE</a:t>
            </a:r>
            <a:r>
              <a:rPr sz="3000" spc="-1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3000" dirty="0">
                <a:solidFill>
                  <a:srgbClr val="404040"/>
                </a:solidFill>
                <a:latin typeface="Times New Roman"/>
                <a:cs typeface="Times New Roman"/>
              </a:rPr>
              <a:t>THE</a:t>
            </a:r>
            <a:r>
              <a:rPr sz="30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3000" spc="-80" dirty="0">
                <a:solidFill>
                  <a:srgbClr val="404040"/>
                </a:solidFill>
                <a:latin typeface="Times New Roman"/>
                <a:cs typeface="Times New Roman"/>
              </a:rPr>
              <a:t>STATE’S</a:t>
            </a:r>
            <a:r>
              <a:rPr sz="30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3000" spc="-10" dirty="0">
                <a:solidFill>
                  <a:srgbClr val="404040"/>
                </a:solidFill>
                <a:latin typeface="Times New Roman"/>
                <a:cs typeface="Times New Roman"/>
              </a:rPr>
              <a:t>ECONOMIC </a:t>
            </a:r>
            <a:r>
              <a:rPr sz="3000" dirty="0">
                <a:solidFill>
                  <a:srgbClr val="404040"/>
                </a:solidFill>
                <a:latin typeface="Times New Roman"/>
                <a:cs typeface="Times New Roman"/>
              </a:rPr>
              <a:t>AND</a:t>
            </a:r>
            <a:r>
              <a:rPr sz="30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3000" spc="-30" dirty="0">
                <a:solidFill>
                  <a:srgbClr val="404040"/>
                </a:solidFill>
                <a:latin typeface="Times New Roman"/>
                <a:cs typeface="Times New Roman"/>
              </a:rPr>
              <a:t>ENVIRONMENTAL</a:t>
            </a:r>
            <a:r>
              <a:rPr sz="3000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3000" spc="-10" dirty="0">
                <a:solidFill>
                  <a:srgbClr val="404040"/>
                </a:solidFill>
                <a:latin typeface="Times New Roman"/>
                <a:cs typeface="Times New Roman"/>
              </a:rPr>
              <a:t>GOALS</a:t>
            </a: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850"/>
              </a:spcBef>
            </a:pPr>
            <a:endParaRPr sz="3000">
              <a:latin typeface="Times New Roman"/>
              <a:cs typeface="Times New Roman"/>
            </a:endParaRPr>
          </a:p>
          <a:p>
            <a:pPr marL="121920" marR="1043940">
              <a:lnSpc>
                <a:spcPct val="90178"/>
              </a:lnSpc>
              <a:spcBef>
                <a:spcPts val="5"/>
              </a:spcBef>
            </a:pPr>
            <a:r>
              <a:rPr sz="2800" b="1" spc="-35" dirty="0">
                <a:solidFill>
                  <a:srgbClr val="404040"/>
                </a:solidFill>
                <a:latin typeface="Times New Roman"/>
                <a:cs typeface="Times New Roman"/>
              </a:rPr>
              <a:t>Task:</a:t>
            </a:r>
            <a:r>
              <a:rPr sz="2800" b="1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404040"/>
                </a:solidFill>
                <a:latin typeface="Times New Roman"/>
                <a:cs typeface="Times New Roman"/>
              </a:rPr>
              <a:t>Create</a:t>
            </a:r>
            <a:r>
              <a:rPr sz="2800" b="1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404040"/>
                </a:solidFill>
                <a:latin typeface="Times New Roman"/>
                <a:cs typeface="Times New Roman"/>
              </a:rPr>
              <a:t>a</a:t>
            </a:r>
            <a:r>
              <a:rPr sz="2800" b="1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404040"/>
                </a:solidFill>
                <a:latin typeface="Times New Roman"/>
                <a:cs typeface="Times New Roman"/>
              </a:rPr>
              <a:t>Sustainable</a:t>
            </a:r>
            <a:r>
              <a:rPr sz="2800" b="1" spc="-1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8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Wood </a:t>
            </a:r>
            <a:r>
              <a:rPr sz="2800" b="1" dirty="0">
                <a:solidFill>
                  <a:srgbClr val="404040"/>
                </a:solidFill>
                <a:latin typeface="Times New Roman"/>
                <a:cs typeface="Times New Roman"/>
              </a:rPr>
              <a:t>Products</a:t>
            </a:r>
            <a:r>
              <a:rPr sz="2800" b="1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404040"/>
                </a:solidFill>
                <a:latin typeface="Times New Roman"/>
                <a:cs typeface="Times New Roman"/>
              </a:rPr>
              <a:t>Market</a:t>
            </a:r>
            <a:r>
              <a:rPr sz="2800" b="1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404040"/>
                </a:solidFill>
                <a:latin typeface="Times New Roman"/>
                <a:cs typeface="Times New Roman"/>
              </a:rPr>
              <a:t>in</a:t>
            </a:r>
            <a:r>
              <a:rPr sz="2800" b="1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California</a:t>
            </a:r>
            <a:endParaRPr sz="2800">
              <a:latin typeface="Times New Roman"/>
              <a:cs typeface="Times New Roman"/>
            </a:endParaRPr>
          </a:p>
          <a:p>
            <a:pPr marL="486409" indent="-181610">
              <a:lnSpc>
                <a:spcPct val="100000"/>
              </a:lnSpc>
              <a:spcBef>
                <a:spcPts val="275"/>
              </a:spcBef>
              <a:buClr>
                <a:srgbClr val="1CACE3"/>
              </a:buClr>
              <a:buFont typeface="Calibri"/>
              <a:buChar char="◦"/>
              <a:tabLst>
                <a:tab pos="486409" algn="l"/>
              </a:tabLst>
            </a:pP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3.05,</a:t>
            </a:r>
            <a:r>
              <a:rPr sz="24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3.07,</a:t>
            </a:r>
            <a:r>
              <a:rPr sz="24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404040"/>
                </a:solidFill>
                <a:latin typeface="Times New Roman"/>
                <a:cs typeface="Times New Roman"/>
              </a:rPr>
              <a:t>3.09</a:t>
            </a:r>
            <a:r>
              <a:rPr sz="2400" dirty="0">
                <a:solidFill>
                  <a:srgbClr val="404040"/>
                </a:solidFill>
                <a:latin typeface="Times New Roman"/>
                <a:cs typeface="Times New Roman"/>
              </a:rPr>
              <a:t>, </a:t>
            </a:r>
            <a:r>
              <a:rPr sz="24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3.10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75" dirty="0"/>
              <a:t>OPR’s</a:t>
            </a:r>
            <a:r>
              <a:rPr spc="-175" dirty="0"/>
              <a:t> </a:t>
            </a:r>
            <a:r>
              <a:rPr spc="-40" dirty="0"/>
              <a:t>Key</a:t>
            </a:r>
            <a:r>
              <a:rPr spc="-365" dirty="0"/>
              <a:t> </a:t>
            </a:r>
            <a:r>
              <a:rPr spc="-30" dirty="0"/>
              <a:t>Actions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5187" y="2028965"/>
            <a:ext cx="4579038" cy="26351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41581" y="1984117"/>
            <a:ext cx="4421423" cy="21186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18616" y="137160"/>
            <a:ext cx="10252075" cy="6128385"/>
            <a:chOff x="1118616" y="137160"/>
            <a:chExt cx="10252075" cy="6128385"/>
          </a:xfrm>
        </p:grpSpPr>
        <p:sp>
          <p:nvSpPr>
            <p:cNvPr id="3" name="object 3"/>
            <p:cNvSpPr/>
            <p:nvPr/>
          </p:nvSpPr>
          <p:spPr>
            <a:xfrm>
              <a:off x="1193292" y="1737360"/>
              <a:ext cx="9966960" cy="0"/>
            </a:xfrm>
            <a:custGeom>
              <a:avLst/>
              <a:gdLst/>
              <a:ahLst/>
              <a:cxnLst/>
              <a:rect l="l" t="t" r="r" b="b"/>
              <a:pathLst>
                <a:path w="9966960">
                  <a:moveTo>
                    <a:pt x="0" y="0"/>
                  </a:moveTo>
                  <a:lnTo>
                    <a:pt x="9966960" y="0"/>
                  </a:lnTo>
                </a:path>
              </a:pathLst>
            </a:custGeom>
            <a:ln w="635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18616" y="137160"/>
              <a:ext cx="10251948" cy="612800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3291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5" dirty="0"/>
              <a:t>Deliverables</a:t>
            </a:r>
            <a:r>
              <a:rPr spc="-210" dirty="0"/>
              <a:t> </a:t>
            </a:r>
            <a:r>
              <a:rPr spc="-40" dirty="0"/>
              <a:t>Completed</a:t>
            </a:r>
            <a:r>
              <a:rPr spc="-204" dirty="0"/>
              <a:t> </a:t>
            </a:r>
            <a:r>
              <a:rPr dirty="0"/>
              <a:t>to</a:t>
            </a:r>
            <a:r>
              <a:rPr spc="-170" dirty="0"/>
              <a:t> </a:t>
            </a:r>
            <a:r>
              <a:rPr spc="-20" dirty="0"/>
              <a:t>Date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84884" y="1813686"/>
            <a:ext cx="10022205" cy="3983990"/>
          </a:xfrm>
          <a:prstGeom prst="rect">
            <a:avLst/>
          </a:prstGeom>
        </p:spPr>
        <p:txBody>
          <a:bodyPr vert="horz" wrap="square" lIns="0" tIns="68580" rIns="0" bIns="0" rtlCol="0" anchor="t">
            <a:spAutoFit/>
          </a:bodyPr>
          <a:lstStyle/>
          <a:p>
            <a:pPr marL="103505" marR="5080">
              <a:lnSpc>
                <a:spcPct val="79824"/>
              </a:lnSpc>
              <a:spcBef>
                <a:spcPts val="540"/>
              </a:spcBef>
            </a:pP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In</a:t>
            </a:r>
            <a:r>
              <a:rPr sz="19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previous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rounds,</a:t>
            </a:r>
            <a:r>
              <a:rPr sz="19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the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pilots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investigated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how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to</a:t>
            </a:r>
            <a:r>
              <a:rPr sz="19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build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the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institutional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capacity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to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unlock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the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biomass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supply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chain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bottleneck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and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establish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reliable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access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to</a:t>
            </a:r>
            <a:r>
              <a:rPr sz="19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forest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 biomass.</a:t>
            </a:r>
            <a:endParaRPr sz="1900">
              <a:latin typeface="Times New Roman"/>
              <a:cs typeface="Times New Roman"/>
            </a:endParaRPr>
          </a:p>
          <a:p>
            <a:pPr marL="103505">
              <a:lnSpc>
                <a:spcPct val="100000"/>
              </a:lnSpc>
              <a:spcBef>
                <a:spcPts val="965"/>
              </a:spcBef>
            </a:pPr>
            <a:r>
              <a:rPr sz="1900" spc="-45" dirty="0">
                <a:solidFill>
                  <a:srgbClr val="404040"/>
                </a:solidFill>
                <a:latin typeface="Times New Roman"/>
                <a:cs typeface="Times New Roman"/>
              </a:rPr>
              <a:t>To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date,</a:t>
            </a:r>
            <a:r>
              <a:rPr sz="19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the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pilot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have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conducted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the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following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research:</a:t>
            </a:r>
            <a:endParaRPr sz="1900">
              <a:latin typeface="Times New Roman"/>
              <a:cs typeface="Times New Roman"/>
            </a:endParaRPr>
          </a:p>
          <a:p>
            <a:pPr marL="469265" marR="306070" indent="-457200">
              <a:lnSpc>
                <a:spcPct val="80000"/>
              </a:lnSpc>
              <a:spcBef>
                <a:spcPts val="1395"/>
              </a:spcBef>
              <a:buClr>
                <a:srgbClr val="1CACE3"/>
              </a:buClr>
              <a:buAutoNum type="arabicPeriod"/>
              <a:tabLst>
                <a:tab pos="469265" algn="l"/>
              </a:tabLst>
            </a:pP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Evaluated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regional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governance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models,</a:t>
            </a:r>
            <a:r>
              <a:rPr sz="19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public</a:t>
            </a:r>
            <a:r>
              <a:rPr sz="19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entity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financing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pathways,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feedstock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availability,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and</a:t>
            </a:r>
            <a:r>
              <a:rPr sz="19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at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scale</a:t>
            </a:r>
            <a:r>
              <a:rPr sz="19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biomass</a:t>
            </a:r>
            <a:r>
              <a:rPr sz="19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aggregation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mechanisms</a:t>
            </a:r>
            <a:r>
              <a:rPr sz="19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in</a:t>
            </a:r>
            <a:r>
              <a:rPr sz="19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17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counties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throughout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Northern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California;</a:t>
            </a:r>
            <a:endParaRPr sz="1900">
              <a:latin typeface="Times New Roman"/>
              <a:cs typeface="Times New Roman"/>
            </a:endParaRPr>
          </a:p>
          <a:p>
            <a:pPr marL="469265" marR="13335" indent="-457200">
              <a:lnSpc>
                <a:spcPct val="80100"/>
              </a:lnSpc>
              <a:spcBef>
                <a:spcPts val="1400"/>
              </a:spcBef>
              <a:buClr>
                <a:srgbClr val="1CACE3"/>
              </a:buClr>
              <a:buAutoNum type="arabicPeriod"/>
              <a:tabLst>
                <a:tab pos="469265" algn="l"/>
              </a:tabLst>
            </a:pP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Evaluated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biomass</a:t>
            </a:r>
            <a:r>
              <a:rPr sz="19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utilization</a:t>
            </a:r>
            <a:r>
              <a:rPr sz="19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recovery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pathways,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evaluated</a:t>
            </a:r>
            <a:r>
              <a:rPr sz="19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the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economic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feasibility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and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economic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development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potential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of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each</a:t>
            </a:r>
            <a:r>
              <a:rPr sz="19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recovery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pathway,</a:t>
            </a:r>
            <a:r>
              <a:rPr sz="19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assessed</a:t>
            </a:r>
            <a:r>
              <a:rPr sz="19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the</a:t>
            </a:r>
            <a:r>
              <a:rPr sz="19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relative</a:t>
            </a:r>
            <a:r>
              <a:rPr sz="19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carbon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impacts</a:t>
            </a:r>
            <a:r>
              <a:rPr sz="19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of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each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recovery</a:t>
            </a:r>
            <a:r>
              <a:rPr sz="19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pathway,</a:t>
            </a:r>
            <a:r>
              <a:rPr sz="19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including</a:t>
            </a:r>
            <a:r>
              <a:rPr sz="19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GHG</a:t>
            </a:r>
            <a:r>
              <a:rPr sz="19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emissions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and</a:t>
            </a:r>
            <a:r>
              <a:rPr sz="19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sequestration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potential;</a:t>
            </a:r>
            <a:endParaRPr sz="1900">
              <a:latin typeface="Times New Roman"/>
              <a:cs typeface="Times New Roman"/>
            </a:endParaRPr>
          </a:p>
          <a:p>
            <a:pPr marL="469265" marR="429895" indent="-457200">
              <a:lnSpc>
                <a:spcPct val="80000"/>
              </a:lnSpc>
              <a:spcBef>
                <a:spcPts val="1405"/>
              </a:spcBef>
              <a:buClr>
                <a:srgbClr val="1CACE3"/>
              </a:buClr>
              <a:buAutoNum type="arabicPeriod"/>
              <a:tabLst>
                <a:tab pos="469265" algn="l"/>
              </a:tabLst>
            </a:pP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Designed</a:t>
            </a:r>
            <a:r>
              <a:rPr sz="19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biomass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pricing</a:t>
            </a:r>
            <a:r>
              <a:rPr sz="19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mechanism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and</a:t>
            </a:r>
            <a:r>
              <a:rPr sz="19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feedstock</a:t>
            </a:r>
            <a:r>
              <a:rPr sz="19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supply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contract</a:t>
            </a:r>
            <a:r>
              <a:rPr sz="19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templates,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designed</a:t>
            </a:r>
            <a:r>
              <a:rPr sz="19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and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constructed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digital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marketplace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for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forest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biomass,</a:t>
            </a:r>
            <a:r>
              <a:rPr sz="19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assessed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infrastructure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needs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including 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bioenergy,</a:t>
            </a:r>
            <a:r>
              <a:rPr sz="19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biofuels,</a:t>
            </a:r>
            <a:r>
              <a:rPr sz="19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biochar</a:t>
            </a:r>
            <a:r>
              <a:rPr sz="19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and</a:t>
            </a:r>
            <a:r>
              <a:rPr sz="19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hydrogen</a:t>
            </a:r>
            <a:r>
              <a:rPr sz="19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production</a:t>
            </a:r>
            <a:r>
              <a:rPr sz="19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facilities;</a:t>
            </a:r>
            <a:r>
              <a:rPr sz="19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and</a:t>
            </a:r>
            <a:endParaRPr sz="1900">
              <a:latin typeface="Times New Roman"/>
              <a:cs typeface="Times New Roman"/>
            </a:endParaRPr>
          </a:p>
          <a:p>
            <a:pPr marL="469265" indent="-456565">
              <a:lnSpc>
                <a:spcPct val="90131"/>
              </a:lnSpc>
              <a:spcBef>
                <a:spcPts val="935"/>
              </a:spcBef>
              <a:buClr>
                <a:srgbClr val="1CACE3"/>
              </a:buClr>
              <a:buAutoNum type="arabicPeriod"/>
              <a:tabLst>
                <a:tab pos="469265" algn="l"/>
              </a:tabLst>
            </a:pP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Investigated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insurance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gaps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for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forest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landowners,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licensed</a:t>
            </a:r>
            <a:r>
              <a:rPr sz="19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timber</a:t>
            </a:r>
            <a:r>
              <a:rPr sz="19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operators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and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biomass</a:t>
            </a:r>
            <a:r>
              <a:rPr sz="19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off-</a:t>
            </a:r>
            <a:endParaRPr sz="1900">
              <a:latin typeface="Times New Roman"/>
              <a:cs typeface="Times New Roman"/>
            </a:endParaRPr>
          </a:p>
          <a:p>
            <a:pPr marL="469265">
              <a:lnSpc>
                <a:spcPct val="90131"/>
              </a:lnSpc>
            </a:pP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takers.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33744"/>
            <a:ext cx="12192000" cy="524510"/>
            <a:chOff x="0" y="6333744"/>
            <a:chExt cx="12192000" cy="524510"/>
          </a:xfrm>
        </p:grpSpPr>
        <p:sp>
          <p:nvSpPr>
            <p:cNvPr id="3" name="object 3"/>
            <p:cNvSpPr/>
            <p:nvPr/>
          </p:nvSpPr>
          <p:spPr>
            <a:xfrm>
              <a:off x="0" y="6333744"/>
              <a:ext cx="12192000" cy="67310"/>
            </a:xfrm>
            <a:custGeom>
              <a:avLst/>
              <a:gdLst/>
              <a:ahLst/>
              <a:cxnLst/>
              <a:rect l="l" t="t" r="r" b="b"/>
              <a:pathLst>
                <a:path w="12192000" h="67310">
                  <a:moveTo>
                    <a:pt x="12192000" y="0"/>
                  </a:moveTo>
                  <a:lnTo>
                    <a:pt x="0" y="0"/>
                  </a:lnTo>
                  <a:lnTo>
                    <a:pt x="0" y="67055"/>
                  </a:lnTo>
                  <a:lnTo>
                    <a:pt x="12192000" y="67055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400799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199"/>
                  </a:lnTo>
                  <a:lnTo>
                    <a:pt x="12192000" y="457199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58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440170" y="1193368"/>
            <a:ext cx="364997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Round</a:t>
            </a:r>
            <a:r>
              <a:rPr spc="-225" dirty="0"/>
              <a:t> </a:t>
            </a:r>
            <a:r>
              <a:rPr dirty="0"/>
              <a:t>3</a:t>
            </a:r>
            <a:r>
              <a:rPr spc="-355" dirty="0"/>
              <a:t> </a:t>
            </a:r>
            <a:r>
              <a:rPr spc="-100" dirty="0"/>
              <a:t>Awards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2627" y="672832"/>
            <a:ext cx="3924150" cy="5203484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4974335" y="2086355"/>
            <a:ext cx="6090285" cy="0"/>
          </a:xfrm>
          <a:custGeom>
            <a:avLst/>
            <a:gdLst/>
            <a:ahLst/>
            <a:cxnLst/>
            <a:rect l="l" t="t" r="r" b="b"/>
            <a:pathLst>
              <a:path w="6090284">
                <a:moveTo>
                  <a:pt x="0" y="0"/>
                </a:moveTo>
                <a:lnTo>
                  <a:pt x="6089777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815078" y="2280640"/>
            <a:ext cx="6470650" cy="3110865"/>
          </a:xfrm>
          <a:prstGeom prst="rect">
            <a:avLst/>
          </a:prstGeom>
        </p:spPr>
        <p:txBody>
          <a:bodyPr vert="horz" wrap="square" lIns="0" tIns="160020" rIns="0" bIns="0" rtlCol="0" anchor="t">
            <a:spAutoFit/>
          </a:bodyPr>
          <a:lstStyle/>
          <a:p>
            <a:pPr marL="303530" indent="-290830">
              <a:lnSpc>
                <a:spcPct val="100000"/>
              </a:lnSpc>
              <a:spcBef>
                <a:spcPts val="1260"/>
              </a:spcBef>
              <a:buClr>
                <a:srgbClr val="1CACE3"/>
              </a:buClr>
              <a:buFont typeface="Wingdings"/>
              <a:buChar char=""/>
              <a:tabLst>
                <a:tab pos="303530" algn="l"/>
              </a:tabLst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Funding: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$2</a:t>
            </a:r>
            <a:r>
              <a:rPr sz="20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million via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Senate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Bill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104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(FY</a:t>
            </a:r>
            <a:r>
              <a:rPr sz="2000" spc="-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2023-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2024)</a:t>
            </a:r>
            <a:endParaRPr sz="2000">
              <a:latin typeface="Times New Roman"/>
              <a:cs typeface="Times New Roman"/>
            </a:endParaRPr>
          </a:p>
          <a:p>
            <a:pPr marL="103505" marR="309245" indent="-91440">
              <a:lnSpc>
                <a:spcPct val="90000"/>
              </a:lnSpc>
              <a:spcBef>
                <a:spcPts val="1440"/>
              </a:spcBef>
              <a:buClr>
                <a:srgbClr val="1CACE3"/>
              </a:buClr>
              <a:buFont typeface="Wingdings"/>
              <a:buChar char=""/>
              <a:tabLst>
                <a:tab pos="103505" algn="l"/>
                <a:tab pos="302895" algn="l"/>
              </a:tabLst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Goal:</a:t>
            </a:r>
            <a:r>
              <a:rPr sz="20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Create</a:t>
            </a:r>
            <a:r>
              <a:rPr sz="20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forest</a:t>
            </a:r>
            <a:r>
              <a:rPr sz="20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resilience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authorities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to</a:t>
            </a:r>
            <a:r>
              <a:rPr sz="20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manage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forest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biomass</a:t>
            </a:r>
            <a:r>
              <a:rPr sz="20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supplies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at</a:t>
            </a:r>
            <a:r>
              <a:rPr sz="20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the</a:t>
            </a:r>
            <a:r>
              <a:rPr sz="20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local</a:t>
            </a:r>
            <a:r>
              <a:rPr sz="20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and</a:t>
            </a:r>
            <a:r>
              <a:rPr sz="20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regional</a:t>
            </a:r>
            <a:r>
              <a:rPr sz="20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level.</a:t>
            </a:r>
            <a:endParaRPr sz="2000">
              <a:latin typeface="Times New Roman"/>
              <a:cs typeface="Times New Roman"/>
            </a:endParaRPr>
          </a:p>
          <a:p>
            <a:pPr marL="288290" indent="-275590">
              <a:lnSpc>
                <a:spcPct val="100000"/>
              </a:lnSpc>
              <a:spcBef>
                <a:spcPts val="1120"/>
              </a:spcBef>
              <a:buClr>
                <a:srgbClr val="1CACE3"/>
              </a:buClr>
              <a:buFont typeface="Wingdings"/>
              <a:buChar char=""/>
              <a:tabLst>
                <a:tab pos="288290" algn="l"/>
              </a:tabLst>
            </a:pP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Awards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Range: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$125,000.00</a:t>
            </a:r>
            <a:r>
              <a:rPr sz="20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to</a:t>
            </a:r>
            <a:r>
              <a:rPr sz="20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$500,000.00</a:t>
            </a:r>
            <a:r>
              <a:rPr sz="20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per</a:t>
            </a:r>
            <a:r>
              <a:rPr sz="20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project</a:t>
            </a:r>
            <a:endParaRPr sz="2000">
              <a:latin typeface="Times New Roman"/>
              <a:cs typeface="Times New Roman"/>
            </a:endParaRPr>
          </a:p>
          <a:p>
            <a:pPr marL="103505" marR="5080" indent="-91440">
              <a:lnSpc>
                <a:spcPct val="91000"/>
              </a:lnSpc>
              <a:spcBef>
                <a:spcPts val="1330"/>
              </a:spcBef>
              <a:buClr>
                <a:srgbClr val="1CACE3"/>
              </a:buClr>
              <a:buFont typeface="Wingdings"/>
              <a:buChar char=""/>
              <a:tabLst>
                <a:tab pos="103505" algn="l"/>
                <a:tab pos="295275" algn="l"/>
              </a:tabLst>
            </a:pP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	Awardees: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Fall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River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RCD,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Lake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County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RCD,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Marin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RCD,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Mariposa</a:t>
            </a:r>
            <a:r>
              <a:rPr sz="20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County</a:t>
            </a:r>
            <a:r>
              <a:rPr sz="20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RCD,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Placer</a:t>
            </a:r>
            <a:r>
              <a:rPr sz="20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County</a:t>
            </a:r>
            <a:r>
              <a:rPr sz="20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404040"/>
                </a:solidFill>
                <a:latin typeface="Times New Roman"/>
                <a:cs typeface="Times New Roman"/>
              </a:rPr>
              <a:t>Water</a:t>
            </a:r>
            <a:r>
              <a:rPr sz="2000" spc="-1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Agency,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Shasta </a:t>
            </a:r>
            <a:r>
              <a:rPr sz="2000" spc="-30" dirty="0">
                <a:solidFill>
                  <a:srgbClr val="404040"/>
                </a:solidFill>
                <a:latin typeface="Times New Roman"/>
                <a:cs typeface="Times New Roman"/>
              </a:rPr>
              <a:t>Valley</a:t>
            </a:r>
            <a:r>
              <a:rPr sz="2000" spc="-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RCD</a:t>
            </a:r>
            <a:endParaRPr sz="2000">
              <a:latin typeface="Times New Roman"/>
              <a:cs typeface="Times New Roman"/>
            </a:endParaRPr>
          </a:p>
          <a:p>
            <a:pPr marL="303530" indent="-290830">
              <a:lnSpc>
                <a:spcPct val="100000"/>
              </a:lnSpc>
              <a:spcBef>
                <a:spcPts val="1170"/>
              </a:spcBef>
              <a:buClr>
                <a:srgbClr val="1CACE3"/>
              </a:buClr>
              <a:buFont typeface="Wingdings"/>
              <a:buChar char=""/>
              <a:tabLst>
                <a:tab pos="303530" algn="l"/>
              </a:tabLst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Grant</a:t>
            </a:r>
            <a:r>
              <a:rPr sz="20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Term: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 June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30,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2024</a:t>
            </a:r>
            <a:r>
              <a:rPr sz="20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–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March</a:t>
            </a:r>
            <a:r>
              <a:rPr sz="20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31,</a:t>
            </a:r>
            <a:r>
              <a:rPr sz="20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2026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3291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" dirty="0"/>
              <a:t>Program</a:t>
            </a:r>
            <a:r>
              <a:rPr spc="-229" dirty="0"/>
              <a:t> </a:t>
            </a:r>
            <a:r>
              <a:rPr spc="-40" dirty="0"/>
              <a:t>Objective</a:t>
            </a:r>
            <a:r>
              <a:rPr spc="-229" dirty="0"/>
              <a:t> </a:t>
            </a:r>
            <a:r>
              <a:rPr dirty="0"/>
              <a:t>and</a:t>
            </a:r>
            <a:r>
              <a:rPr spc="-215" dirty="0"/>
              <a:t> </a:t>
            </a:r>
            <a:r>
              <a:rPr spc="-35" dirty="0"/>
              <a:t>Project</a:t>
            </a:r>
            <a:r>
              <a:rPr spc="-225" dirty="0"/>
              <a:t> </a:t>
            </a:r>
            <a:r>
              <a:rPr spc="-30" dirty="0"/>
              <a:t>Deliverables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35786" y="1790826"/>
            <a:ext cx="10354945" cy="4406265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>
              <a:lnSpc>
                <a:spcPct val="98245"/>
              </a:lnSpc>
              <a:spcBef>
                <a:spcPts val="95"/>
              </a:spcBef>
            </a:pPr>
            <a:r>
              <a:rPr sz="1900" b="1" dirty="0">
                <a:solidFill>
                  <a:srgbClr val="404040"/>
                </a:solidFill>
                <a:latin typeface="Times New Roman"/>
                <a:cs typeface="Times New Roman"/>
              </a:rPr>
              <a:t>Program</a:t>
            </a:r>
            <a:r>
              <a:rPr sz="1900" b="1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Objective</a:t>
            </a:r>
            <a:endParaRPr sz="1900">
              <a:latin typeface="Times New Roman"/>
              <a:cs typeface="Times New Roman"/>
            </a:endParaRPr>
          </a:p>
          <a:p>
            <a:pPr marL="193675" indent="-180975">
              <a:lnSpc>
                <a:spcPct val="83114"/>
              </a:lnSpc>
              <a:buClr>
                <a:srgbClr val="1CACE3"/>
              </a:buClr>
              <a:buFont typeface="Calibri"/>
              <a:buChar char="◦"/>
              <a:tabLst>
                <a:tab pos="193675" algn="l"/>
              </a:tabLst>
            </a:pPr>
            <a:r>
              <a:rPr sz="1900" b="1" dirty="0">
                <a:solidFill>
                  <a:srgbClr val="404040"/>
                </a:solidFill>
                <a:latin typeface="Times New Roman"/>
                <a:cs typeface="Times New Roman"/>
              </a:rPr>
              <a:t>Establish</a:t>
            </a:r>
            <a:r>
              <a:rPr sz="1900" b="1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404040"/>
                </a:solidFill>
                <a:latin typeface="Times New Roman"/>
                <a:cs typeface="Times New Roman"/>
              </a:rPr>
              <a:t>reliable</a:t>
            </a:r>
            <a:r>
              <a:rPr sz="1900" b="1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404040"/>
                </a:solidFill>
                <a:latin typeface="Times New Roman"/>
                <a:cs typeface="Times New Roman"/>
              </a:rPr>
              <a:t>access</a:t>
            </a:r>
            <a:r>
              <a:rPr sz="1900" b="1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404040"/>
                </a:solidFill>
                <a:latin typeface="Times New Roman"/>
                <a:cs typeface="Times New Roman"/>
              </a:rPr>
              <a:t>to</a:t>
            </a:r>
            <a:r>
              <a:rPr sz="1900" b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404040"/>
                </a:solidFill>
                <a:latin typeface="Times New Roman"/>
                <a:cs typeface="Times New Roman"/>
              </a:rPr>
              <a:t>woody</a:t>
            </a:r>
            <a:r>
              <a:rPr sz="1900" b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404040"/>
                </a:solidFill>
                <a:latin typeface="Times New Roman"/>
                <a:cs typeface="Times New Roman"/>
              </a:rPr>
              <a:t>feedstock</a:t>
            </a:r>
            <a:r>
              <a:rPr sz="19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through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the</a:t>
            </a:r>
            <a:r>
              <a:rPr sz="19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deployment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of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</a:t>
            </a:r>
            <a:r>
              <a:rPr sz="19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new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public</a:t>
            </a:r>
            <a:r>
              <a:rPr sz="19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entity</a:t>
            </a:r>
            <a:r>
              <a:rPr sz="19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with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the</a:t>
            </a:r>
            <a:endParaRPr sz="1900">
              <a:latin typeface="Times New Roman"/>
              <a:cs typeface="Times New Roman"/>
            </a:endParaRPr>
          </a:p>
          <a:p>
            <a:pPr marL="194945">
              <a:lnSpc>
                <a:spcPct val="85043"/>
              </a:lnSpc>
            </a:pP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authority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and</a:t>
            </a:r>
            <a:r>
              <a:rPr sz="19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resources</a:t>
            </a:r>
            <a:r>
              <a:rPr sz="19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to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aggregate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biomass</a:t>
            </a:r>
            <a:r>
              <a:rPr sz="19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at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scale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and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facilitate</a:t>
            </a:r>
            <a:r>
              <a:rPr sz="19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long-term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feedstock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contracts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98245"/>
              </a:lnSpc>
              <a:spcBef>
                <a:spcPts val="1190"/>
              </a:spcBef>
            </a:pPr>
            <a:r>
              <a:rPr sz="1900" b="1" dirty="0">
                <a:solidFill>
                  <a:srgbClr val="404040"/>
                </a:solidFill>
                <a:latin typeface="Times New Roman"/>
                <a:cs typeface="Times New Roman"/>
              </a:rPr>
              <a:t>Project</a:t>
            </a:r>
            <a:r>
              <a:rPr sz="1900" b="1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404040"/>
                </a:solidFill>
                <a:latin typeface="Times New Roman"/>
                <a:cs typeface="Times New Roman"/>
              </a:rPr>
              <a:t>Deliverables</a:t>
            </a:r>
            <a:r>
              <a:rPr sz="1900" b="1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b="1" dirty="0">
                <a:solidFill>
                  <a:srgbClr val="404040"/>
                </a:solidFill>
                <a:latin typeface="Times New Roman"/>
                <a:cs typeface="Times New Roman"/>
              </a:rPr>
              <a:t>(Round</a:t>
            </a:r>
            <a:r>
              <a:rPr sz="1900" b="1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b="1" spc="-25" dirty="0">
                <a:solidFill>
                  <a:srgbClr val="404040"/>
                </a:solidFill>
                <a:latin typeface="Times New Roman"/>
                <a:cs typeface="Times New Roman"/>
              </a:rPr>
              <a:t>3)</a:t>
            </a:r>
            <a:endParaRPr sz="1900">
              <a:latin typeface="Times New Roman"/>
              <a:cs typeface="Times New Roman"/>
            </a:endParaRPr>
          </a:p>
          <a:p>
            <a:pPr marL="469900" marR="536575" indent="-457834">
              <a:lnSpc>
                <a:spcPct val="70000"/>
              </a:lnSpc>
              <a:spcBef>
                <a:spcPts val="640"/>
              </a:spcBef>
              <a:buClr>
                <a:srgbClr val="1CACE3"/>
              </a:buClr>
              <a:buAutoNum type="arabicPeriod"/>
              <a:tabLst>
                <a:tab pos="469900" algn="l"/>
              </a:tabLst>
            </a:pP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Draft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governance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structure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implementation</a:t>
            </a:r>
            <a:r>
              <a:rPr sz="19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plans,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entity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action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plans,</a:t>
            </a:r>
            <a:r>
              <a:rPr sz="19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long-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term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objectives</a:t>
            </a:r>
            <a:r>
              <a:rPr sz="19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plans,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feedstock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acquisition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plans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and</a:t>
            </a:r>
            <a:r>
              <a:rPr sz="19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entity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financing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plans;</a:t>
            </a:r>
            <a:endParaRPr sz="1900">
              <a:latin typeface="Times New Roman"/>
              <a:cs typeface="Times New Roman"/>
            </a:endParaRPr>
          </a:p>
          <a:p>
            <a:pPr marL="469900" indent="-457200">
              <a:lnSpc>
                <a:spcPct val="81359"/>
              </a:lnSpc>
              <a:buClr>
                <a:srgbClr val="1CACE3"/>
              </a:buClr>
              <a:buAutoNum type="arabicPeriod"/>
              <a:tabLst>
                <a:tab pos="469900" algn="l"/>
              </a:tabLst>
            </a:pP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Draft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the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foundational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documents</a:t>
            </a:r>
            <a:r>
              <a:rPr sz="19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to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formally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create</a:t>
            </a:r>
            <a:r>
              <a:rPr sz="19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and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launch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new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public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entity</a:t>
            </a:r>
            <a:r>
              <a:rPr sz="19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and/or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public-</a:t>
            </a:r>
            <a:endParaRPr sz="1900">
              <a:latin typeface="Times New Roman"/>
              <a:cs typeface="Times New Roman"/>
            </a:endParaRPr>
          </a:p>
          <a:p>
            <a:pPr marL="469900">
              <a:lnSpc>
                <a:spcPct val="69956"/>
              </a:lnSpc>
            </a:pP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private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partnership</a:t>
            </a:r>
            <a:r>
              <a:rPr sz="19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to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facilitate</a:t>
            </a:r>
            <a:r>
              <a:rPr sz="19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the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mobilization</a:t>
            </a:r>
            <a:r>
              <a:rPr sz="19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of</a:t>
            </a:r>
            <a:r>
              <a:rPr sz="19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biomass</a:t>
            </a:r>
            <a:r>
              <a:rPr sz="19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on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the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behalf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of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participating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member</a:t>
            </a:r>
            <a:endParaRPr sz="1900">
              <a:latin typeface="Times New Roman"/>
              <a:cs typeface="Times New Roman"/>
            </a:endParaRPr>
          </a:p>
          <a:p>
            <a:pPr marL="469900">
              <a:lnSpc>
                <a:spcPct val="70175"/>
              </a:lnSpc>
            </a:pP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counties,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cities,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water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agencies,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fire</a:t>
            </a:r>
            <a:r>
              <a:rPr sz="19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districts,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resource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conservation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districts,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and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other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special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districts</a:t>
            </a:r>
            <a:endParaRPr sz="1900">
              <a:latin typeface="Times New Roman"/>
              <a:cs typeface="Times New Roman"/>
            </a:endParaRPr>
          </a:p>
          <a:p>
            <a:pPr marL="469900">
              <a:lnSpc>
                <a:spcPct val="83114"/>
              </a:lnSpc>
            </a:pP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in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each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project</a:t>
            </a:r>
            <a:r>
              <a:rPr sz="19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region;</a:t>
            </a:r>
            <a:endParaRPr sz="1900">
              <a:latin typeface="Times New Roman"/>
              <a:cs typeface="Times New Roman"/>
            </a:endParaRPr>
          </a:p>
          <a:p>
            <a:pPr marL="469900" marR="493395" indent="-457834">
              <a:lnSpc>
                <a:spcPct val="70000"/>
              </a:lnSpc>
              <a:spcBef>
                <a:spcPts val="645"/>
              </a:spcBef>
              <a:buClr>
                <a:srgbClr val="1CACE3"/>
              </a:buClr>
              <a:buAutoNum type="arabicPeriod" startAt="3"/>
              <a:tabLst>
                <a:tab pos="469900" algn="l"/>
              </a:tabLst>
            </a:pP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Where</a:t>
            </a:r>
            <a:r>
              <a:rPr sz="19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applicable,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modify the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foundational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documents of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an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existing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public</a:t>
            </a:r>
            <a:r>
              <a:rPr sz="19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entity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to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facilitate</a:t>
            </a:r>
            <a:r>
              <a:rPr sz="19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the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mobilization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of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biomass on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behalf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of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their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membership;</a:t>
            </a:r>
            <a:endParaRPr sz="1900">
              <a:latin typeface="Times New Roman"/>
              <a:cs typeface="Times New Roman"/>
            </a:endParaRPr>
          </a:p>
          <a:p>
            <a:pPr marL="469900" indent="-457200">
              <a:lnSpc>
                <a:spcPct val="81359"/>
              </a:lnSpc>
              <a:buClr>
                <a:srgbClr val="1CACE3"/>
              </a:buClr>
              <a:buAutoNum type="arabicPeriod" startAt="3"/>
              <a:tabLst>
                <a:tab pos="469900" algn="l"/>
              </a:tabLst>
            </a:pP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Conduct</a:t>
            </a:r>
            <a:r>
              <a:rPr sz="19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</a:t>
            </a:r>
            <a:r>
              <a:rPr sz="19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series</a:t>
            </a:r>
            <a:r>
              <a:rPr sz="19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of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Bioeconomy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Development</a:t>
            </a:r>
            <a:r>
              <a:rPr sz="19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Opportunity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Zone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studies</a:t>
            </a:r>
            <a:r>
              <a:rPr sz="19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to</a:t>
            </a:r>
            <a:r>
              <a:rPr sz="19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evaluate</a:t>
            </a:r>
            <a:r>
              <a:rPr sz="19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the</a:t>
            </a:r>
            <a:r>
              <a:rPr sz="19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business,</a:t>
            </a:r>
            <a:endParaRPr sz="1900">
              <a:latin typeface="Times New Roman"/>
              <a:cs typeface="Times New Roman"/>
            </a:endParaRPr>
          </a:p>
          <a:p>
            <a:pPr marL="469900">
              <a:lnSpc>
                <a:spcPct val="83114"/>
              </a:lnSpc>
            </a:pP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workforce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and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infrastructure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readiness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of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the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biomass</a:t>
            </a:r>
            <a:r>
              <a:rPr sz="19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industry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in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project</a:t>
            </a:r>
            <a:r>
              <a:rPr sz="19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region;</a:t>
            </a:r>
            <a:endParaRPr sz="1900">
              <a:latin typeface="Times New Roman"/>
              <a:cs typeface="Times New Roman"/>
            </a:endParaRPr>
          </a:p>
          <a:p>
            <a:pPr marL="469900" indent="-457200">
              <a:lnSpc>
                <a:spcPct val="96271"/>
              </a:lnSpc>
              <a:buClr>
                <a:srgbClr val="1CACE3"/>
              </a:buClr>
              <a:buAutoNum type="arabicPeriod" startAt="5"/>
              <a:tabLst>
                <a:tab pos="469900" algn="l"/>
              </a:tabLst>
            </a:pP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Establish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sustainable</a:t>
            </a:r>
            <a:r>
              <a:rPr sz="19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financing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mechanism</a:t>
            </a:r>
            <a:r>
              <a:rPr sz="19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for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each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public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entity;</a:t>
            </a:r>
            <a:endParaRPr sz="1900">
              <a:latin typeface="Times New Roman"/>
              <a:cs typeface="Times New Roman"/>
            </a:endParaRPr>
          </a:p>
          <a:p>
            <a:pPr marL="469900" indent="-457200">
              <a:lnSpc>
                <a:spcPct val="96271"/>
              </a:lnSpc>
              <a:buClr>
                <a:srgbClr val="1CACE3"/>
              </a:buClr>
              <a:buAutoNum type="arabicPeriod" startAt="5"/>
              <a:tabLst>
                <a:tab pos="469900" algn="l"/>
              </a:tabLst>
            </a:pP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Develop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feedstock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supply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insurance</a:t>
            </a:r>
            <a:r>
              <a:rPr sz="19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framework</a:t>
            </a:r>
            <a:r>
              <a:rPr sz="19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for</a:t>
            </a:r>
            <a:r>
              <a:rPr sz="19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long-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term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feedstock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contracting;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and</a:t>
            </a:r>
            <a:endParaRPr sz="1900">
              <a:latin typeface="Times New Roman"/>
              <a:cs typeface="Times New Roman"/>
            </a:endParaRPr>
          </a:p>
          <a:p>
            <a:pPr marL="469900" indent="-457200">
              <a:lnSpc>
                <a:spcPct val="98245"/>
              </a:lnSpc>
              <a:buClr>
                <a:srgbClr val="1CACE3"/>
              </a:buClr>
              <a:buAutoNum type="arabicPeriod" startAt="5"/>
              <a:tabLst>
                <a:tab pos="469900" algn="l"/>
              </a:tabLst>
            </a:pP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Support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development</a:t>
            </a:r>
            <a:r>
              <a:rPr sz="19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and</a:t>
            </a:r>
            <a:r>
              <a:rPr sz="19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modifications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to</a:t>
            </a:r>
            <a:r>
              <a:rPr sz="19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OPR’s</a:t>
            </a:r>
            <a:r>
              <a:rPr sz="19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digital</a:t>
            </a:r>
            <a:r>
              <a:rPr sz="19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marketplace</a:t>
            </a:r>
            <a:r>
              <a:rPr sz="19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for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dirty="0">
                <a:solidFill>
                  <a:srgbClr val="404040"/>
                </a:solidFill>
                <a:latin typeface="Times New Roman"/>
                <a:cs typeface="Times New Roman"/>
              </a:rPr>
              <a:t>forest</a:t>
            </a:r>
            <a:r>
              <a:rPr sz="19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Times New Roman"/>
                <a:cs typeface="Times New Roman"/>
              </a:rPr>
              <a:t>biomass.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29920">
              <a:lnSpc>
                <a:spcPct val="100000"/>
              </a:lnSpc>
              <a:spcBef>
                <a:spcPts val="105"/>
              </a:spcBef>
            </a:pPr>
            <a:r>
              <a:rPr spc="-35" dirty="0"/>
              <a:t>Digital</a:t>
            </a:r>
            <a:r>
              <a:rPr spc="-229" dirty="0"/>
              <a:t> </a:t>
            </a:r>
            <a:r>
              <a:rPr spc="-45" dirty="0"/>
              <a:t>Marketplace</a:t>
            </a:r>
            <a:r>
              <a:rPr spc="-229" dirty="0"/>
              <a:t> </a:t>
            </a:r>
            <a:r>
              <a:rPr dirty="0"/>
              <a:t>for</a:t>
            </a:r>
            <a:r>
              <a:rPr spc="-215" dirty="0"/>
              <a:t> </a:t>
            </a:r>
            <a:r>
              <a:rPr spc="-25" dirty="0"/>
              <a:t>Forest</a:t>
            </a:r>
            <a:r>
              <a:rPr spc="-229" dirty="0"/>
              <a:t> </a:t>
            </a:r>
            <a:r>
              <a:rPr spc="-10" dirty="0"/>
              <a:t>Biomass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0280" y="2068397"/>
            <a:ext cx="3281298" cy="42533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372" y="3232503"/>
            <a:ext cx="5817072" cy="204964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67500" y="2566416"/>
            <a:ext cx="4840224" cy="27660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3291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5" dirty="0"/>
              <a:t>Program</a:t>
            </a:r>
            <a:r>
              <a:rPr spc="-220" dirty="0"/>
              <a:t> </a:t>
            </a:r>
            <a:r>
              <a:rPr spc="-55" dirty="0"/>
              <a:t>Timeline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05256" y="1980945"/>
          <a:ext cx="10391775" cy="41694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63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3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63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Action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Target</a:t>
                      </a:r>
                      <a:r>
                        <a:rPr sz="2800" b="1" spc="-1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Dates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Status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7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Round</a:t>
                      </a:r>
                      <a:r>
                        <a:rPr sz="16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1: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Issue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Grant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Guidelines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September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1,</a:t>
                      </a:r>
                      <a:r>
                        <a:rPr sz="16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2021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COMPLETE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Round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1:</a:t>
                      </a:r>
                      <a:r>
                        <a:rPr sz="16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Awards</a:t>
                      </a:r>
                      <a:r>
                        <a:rPr sz="16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Announced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January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31,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2022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COMPLETE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3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Round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1: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Funds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Encumbered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June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30,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2022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COMPLETE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Round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2: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Contract</a:t>
                      </a:r>
                      <a:r>
                        <a:rPr sz="16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Amendments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January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May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2023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COMPLETE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Round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2: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Funds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Encumbered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June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30,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2023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COMPLETE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3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Round</a:t>
                      </a:r>
                      <a:r>
                        <a:rPr sz="16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3: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Issue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Grant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Guidelines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April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22,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2024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COMPLETE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03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Round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3:</a:t>
                      </a:r>
                      <a:r>
                        <a:rPr sz="16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Awards</a:t>
                      </a:r>
                      <a:r>
                        <a:rPr sz="16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Announced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June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19,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2024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COMPLETE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03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Round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3: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Funds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Encumbered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June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30,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2024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PROGRESS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03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End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Grant</a:t>
                      </a:r>
                      <a:r>
                        <a:rPr sz="16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Term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(Rounds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2)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March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31,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2025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INCOMPLETE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03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End</a:t>
                      </a:r>
                      <a:r>
                        <a:rPr sz="16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Grant</a:t>
                      </a:r>
                      <a:r>
                        <a:rPr sz="16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Term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(Round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3)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March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31,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2026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INCOMPLETE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33744"/>
            <a:ext cx="12192000" cy="524510"/>
            <a:chOff x="0" y="6333744"/>
            <a:chExt cx="12192000" cy="524510"/>
          </a:xfrm>
        </p:grpSpPr>
        <p:sp>
          <p:nvSpPr>
            <p:cNvPr id="3" name="object 3"/>
            <p:cNvSpPr/>
            <p:nvPr/>
          </p:nvSpPr>
          <p:spPr>
            <a:xfrm>
              <a:off x="0" y="6333744"/>
              <a:ext cx="12192000" cy="67310"/>
            </a:xfrm>
            <a:custGeom>
              <a:avLst/>
              <a:gdLst/>
              <a:ahLst/>
              <a:cxnLst/>
              <a:rect l="l" t="t" r="r" b="b"/>
              <a:pathLst>
                <a:path w="12192000" h="67310">
                  <a:moveTo>
                    <a:pt x="12192000" y="0"/>
                  </a:moveTo>
                  <a:lnTo>
                    <a:pt x="0" y="0"/>
                  </a:lnTo>
                  <a:lnTo>
                    <a:pt x="0" y="67055"/>
                  </a:lnTo>
                  <a:lnTo>
                    <a:pt x="12192000" y="67055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400799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199"/>
                  </a:lnTo>
                  <a:lnTo>
                    <a:pt x="12192000" y="457199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583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54346" y="1337005"/>
            <a:ext cx="46551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5" dirty="0"/>
              <a:t>Pilot</a:t>
            </a:r>
            <a:r>
              <a:rPr spc="-220" dirty="0"/>
              <a:t> </a:t>
            </a:r>
            <a:r>
              <a:rPr spc="-35" dirty="0"/>
              <a:t>Project</a:t>
            </a:r>
            <a:r>
              <a:rPr spc="-220" dirty="0"/>
              <a:t> </a:t>
            </a:r>
            <a:r>
              <a:rPr spc="-20" dirty="0"/>
              <a:t>Regions</a:t>
            </a:r>
          </a:p>
        </p:txBody>
      </p:sp>
      <p:sp>
        <p:nvSpPr>
          <p:cNvPr id="6" name="object 6"/>
          <p:cNvSpPr/>
          <p:nvPr/>
        </p:nvSpPr>
        <p:spPr>
          <a:xfrm>
            <a:off x="4974335" y="2086355"/>
            <a:ext cx="6090285" cy="0"/>
          </a:xfrm>
          <a:custGeom>
            <a:avLst/>
            <a:gdLst/>
            <a:ahLst/>
            <a:cxnLst/>
            <a:rect l="l" t="t" r="r" b="b"/>
            <a:pathLst>
              <a:path w="6090284">
                <a:moveTo>
                  <a:pt x="0" y="0"/>
                </a:moveTo>
                <a:lnTo>
                  <a:pt x="6089777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xfrm>
            <a:off x="4962905" y="2129409"/>
            <a:ext cx="5549900" cy="423782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39700" indent="-127000">
              <a:lnSpc>
                <a:spcPct val="98611"/>
              </a:lnSpc>
              <a:spcBef>
                <a:spcPts val="100"/>
              </a:spcBef>
              <a:buClr>
                <a:srgbClr val="1CACE3"/>
              </a:buClr>
              <a:buFont typeface="Courier New"/>
              <a:buChar char="o"/>
              <a:tabLst>
                <a:tab pos="139700" algn="l"/>
              </a:tabLst>
            </a:pPr>
            <a:r>
              <a:rPr dirty="0"/>
              <a:t>Central</a:t>
            </a:r>
            <a:r>
              <a:rPr spc="-35" dirty="0"/>
              <a:t> </a:t>
            </a:r>
            <a:r>
              <a:rPr dirty="0"/>
              <a:t>Sierra</a:t>
            </a:r>
            <a:r>
              <a:rPr spc="-25" dirty="0"/>
              <a:t> </a:t>
            </a:r>
            <a:r>
              <a:rPr spc="-10" dirty="0"/>
              <a:t>Project</a:t>
            </a:r>
            <a:endParaRPr lang="en-US"/>
          </a:p>
          <a:p>
            <a:pPr marL="396240" lvl="1" indent="-182880">
              <a:lnSpc>
                <a:spcPct val="98611"/>
              </a:lnSpc>
              <a:buClr>
                <a:srgbClr val="1CACE3"/>
              </a:buClr>
              <a:buFont typeface="Courier New"/>
              <a:buChar char="o"/>
              <a:tabLst>
                <a:tab pos="396240" algn="l"/>
              </a:tabLst>
            </a:pP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Grantee:</a:t>
            </a:r>
            <a:r>
              <a:rPr sz="12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Mariposa</a:t>
            </a:r>
            <a:r>
              <a:rPr sz="12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County</a:t>
            </a:r>
            <a:r>
              <a:rPr sz="12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spc="-25" dirty="0">
                <a:solidFill>
                  <a:srgbClr val="404040"/>
                </a:solidFill>
                <a:latin typeface="Times New Roman"/>
                <a:cs typeface="Times New Roman"/>
              </a:rPr>
              <a:t>RCD</a:t>
            </a:r>
            <a:endParaRPr sz="1200">
              <a:latin typeface="Times New Roman"/>
              <a:cs typeface="Times New Roman"/>
            </a:endParaRPr>
          </a:p>
          <a:p>
            <a:pPr marL="396240" lvl="1" indent="-182880">
              <a:lnSpc>
                <a:spcPct val="100000"/>
              </a:lnSpc>
              <a:spcBef>
                <a:spcPts val="165"/>
              </a:spcBef>
              <a:buClr>
                <a:srgbClr val="1CACE3"/>
              </a:buClr>
              <a:buFont typeface="Courier New"/>
              <a:buChar char="o"/>
              <a:tabLst>
                <a:tab pos="396240" algn="l"/>
              </a:tabLst>
            </a:pPr>
            <a:r>
              <a:rPr sz="1200" spc="-10" dirty="0">
                <a:solidFill>
                  <a:srgbClr val="404040"/>
                </a:solidFill>
                <a:latin typeface="Times New Roman"/>
                <a:cs typeface="Times New Roman"/>
              </a:rPr>
              <a:t>Counties:</a:t>
            </a:r>
            <a:r>
              <a:rPr sz="12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Times New Roman"/>
                <a:cs typeface="Times New Roman"/>
              </a:rPr>
              <a:t>Alpine,</a:t>
            </a:r>
            <a:r>
              <a:rPr sz="12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Times New Roman"/>
                <a:cs typeface="Times New Roman"/>
              </a:rPr>
              <a:t>Amador,</a:t>
            </a:r>
            <a:r>
              <a:rPr sz="12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Calaveras,</a:t>
            </a:r>
            <a:r>
              <a:rPr sz="12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Mariposa</a:t>
            </a:r>
            <a:r>
              <a:rPr sz="12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and</a:t>
            </a:r>
            <a:r>
              <a:rPr sz="12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Times New Roman"/>
                <a:cs typeface="Times New Roman"/>
              </a:rPr>
              <a:t>Tuolumne</a:t>
            </a:r>
            <a:endParaRPr sz="1200">
              <a:latin typeface="Times New Roman"/>
              <a:cs typeface="Times New Roman"/>
            </a:endParaRPr>
          </a:p>
          <a:p>
            <a:pPr marL="141605" indent="-128905">
              <a:lnSpc>
                <a:spcPct val="98611"/>
              </a:lnSpc>
              <a:spcBef>
                <a:spcPts val="1180"/>
              </a:spcBef>
              <a:buClr>
                <a:srgbClr val="1CACE3"/>
              </a:buClr>
              <a:buFont typeface="Courier New"/>
              <a:buChar char="o"/>
              <a:tabLst>
                <a:tab pos="141605" algn="l"/>
                <a:tab pos="213360" algn="l"/>
              </a:tabLst>
            </a:pPr>
            <a:r>
              <a:rPr dirty="0">
                <a:solidFill>
                  <a:srgbClr val="77CEEE"/>
                </a:solidFill>
              </a:rPr>
              <a:t>Marin</a:t>
            </a:r>
            <a:r>
              <a:rPr spc="-20" dirty="0">
                <a:solidFill>
                  <a:srgbClr val="77CEEE"/>
                </a:solidFill>
              </a:rPr>
              <a:t> </a:t>
            </a:r>
            <a:r>
              <a:rPr dirty="0">
                <a:solidFill>
                  <a:srgbClr val="77CEEE"/>
                </a:solidFill>
              </a:rPr>
              <a:t>Biomass</a:t>
            </a:r>
            <a:r>
              <a:rPr spc="-35" dirty="0">
                <a:solidFill>
                  <a:srgbClr val="77CEEE"/>
                </a:solidFill>
              </a:rPr>
              <a:t> </a:t>
            </a:r>
            <a:r>
              <a:rPr spc="-10" dirty="0">
                <a:solidFill>
                  <a:srgbClr val="77CEEE"/>
                </a:solidFill>
              </a:rPr>
              <a:t>Project</a:t>
            </a:r>
          </a:p>
          <a:p>
            <a:pPr marL="396240" lvl="1" indent="-182880">
              <a:lnSpc>
                <a:spcPct val="98611"/>
              </a:lnSpc>
              <a:buClr>
                <a:srgbClr val="1CACE3"/>
              </a:buClr>
              <a:buFont typeface="Courier New"/>
              <a:buChar char="o"/>
              <a:tabLst>
                <a:tab pos="396240" algn="l"/>
              </a:tabLst>
            </a:pP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Grantee:</a:t>
            </a:r>
            <a:r>
              <a:rPr sz="12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Marin</a:t>
            </a:r>
            <a:r>
              <a:rPr sz="12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spc="-25" dirty="0">
                <a:solidFill>
                  <a:srgbClr val="404040"/>
                </a:solidFill>
                <a:latin typeface="Times New Roman"/>
                <a:cs typeface="Times New Roman"/>
              </a:rPr>
              <a:t>RCD</a:t>
            </a:r>
            <a:endParaRPr sz="1200">
              <a:latin typeface="Times New Roman"/>
              <a:cs typeface="Times New Roman"/>
            </a:endParaRPr>
          </a:p>
          <a:p>
            <a:pPr marL="396240" lvl="1" indent="-182880">
              <a:lnSpc>
                <a:spcPct val="100000"/>
              </a:lnSpc>
              <a:spcBef>
                <a:spcPts val="165"/>
              </a:spcBef>
              <a:buClr>
                <a:srgbClr val="1CACE3"/>
              </a:buClr>
              <a:buFont typeface="Courier New"/>
              <a:buChar char="o"/>
              <a:tabLst>
                <a:tab pos="396240" algn="l"/>
              </a:tabLst>
            </a:pP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County:</a:t>
            </a:r>
            <a:r>
              <a:rPr sz="12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Times New Roman"/>
                <a:cs typeface="Times New Roman"/>
              </a:rPr>
              <a:t>Marin</a:t>
            </a:r>
            <a:endParaRPr sz="1200">
              <a:latin typeface="Times New Roman"/>
              <a:cs typeface="Times New Roman"/>
            </a:endParaRPr>
          </a:p>
          <a:p>
            <a:pPr marL="142240" indent="-128905">
              <a:lnSpc>
                <a:spcPct val="99305"/>
              </a:lnSpc>
              <a:spcBef>
                <a:spcPts val="1170"/>
              </a:spcBef>
              <a:buClr>
                <a:srgbClr val="1CACE3"/>
              </a:buClr>
              <a:buFont typeface="Courier New"/>
              <a:buChar char="o"/>
              <a:tabLst>
                <a:tab pos="142240" algn="l"/>
              </a:tabLst>
            </a:pPr>
            <a:r>
              <a:rPr dirty="0">
                <a:solidFill>
                  <a:srgbClr val="00AF50"/>
                </a:solidFill>
              </a:rPr>
              <a:t>North</a:t>
            </a:r>
            <a:r>
              <a:rPr spc="-35" dirty="0">
                <a:solidFill>
                  <a:srgbClr val="00AF50"/>
                </a:solidFill>
              </a:rPr>
              <a:t> </a:t>
            </a:r>
            <a:r>
              <a:rPr dirty="0">
                <a:solidFill>
                  <a:srgbClr val="00AF50"/>
                </a:solidFill>
              </a:rPr>
              <a:t>Coast</a:t>
            </a:r>
            <a:r>
              <a:rPr spc="-40" dirty="0">
                <a:solidFill>
                  <a:srgbClr val="00AF50"/>
                </a:solidFill>
              </a:rPr>
              <a:t> </a:t>
            </a:r>
            <a:r>
              <a:rPr dirty="0">
                <a:solidFill>
                  <a:srgbClr val="00AF50"/>
                </a:solidFill>
              </a:rPr>
              <a:t>Resource</a:t>
            </a:r>
            <a:r>
              <a:rPr spc="-25" dirty="0">
                <a:solidFill>
                  <a:srgbClr val="00AF50"/>
                </a:solidFill>
              </a:rPr>
              <a:t> </a:t>
            </a:r>
            <a:r>
              <a:rPr spc="-10" dirty="0">
                <a:solidFill>
                  <a:srgbClr val="00AF50"/>
                </a:solidFill>
              </a:rPr>
              <a:t>Partnership</a:t>
            </a:r>
          </a:p>
          <a:p>
            <a:pPr marL="396240" lvl="1" indent="-182880">
              <a:lnSpc>
                <a:spcPct val="99305"/>
              </a:lnSpc>
              <a:buClr>
                <a:srgbClr val="1CACE3"/>
              </a:buClr>
              <a:buFont typeface="Courier New"/>
              <a:buChar char="o"/>
              <a:tabLst>
                <a:tab pos="396240" algn="l"/>
              </a:tabLst>
            </a:pP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Grantees: Humboldt</a:t>
            </a:r>
            <a:r>
              <a:rPr sz="12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County</a:t>
            </a:r>
            <a:r>
              <a:rPr sz="12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(Rounds</a:t>
            </a:r>
            <a:r>
              <a:rPr sz="12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1</a:t>
            </a:r>
            <a:r>
              <a:rPr sz="12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and</a:t>
            </a:r>
            <a:r>
              <a:rPr sz="12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2),</a:t>
            </a:r>
            <a:r>
              <a:rPr sz="12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Shasta</a:t>
            </a:r>
            <a:r>
              <a:rPr sz="12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spc="-20" dirty="0">
                <a:solidFill>
                  <a:srgbClr val="404040"/>
                </a:solidFill>
                <a:latin typeface="Times New Roman"/>
                <a:cs typeface="Times New Roman"/>
              </a:rPr>
              <a:t>Valley</a:t>
            </a:r>
            <a:r>
              <a:rPr sz="12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RCD</a:t>
            </a:r>
            <a:r>
              <a:rPr sz="12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(Round</a:t>
            </a:r>
            <a:r>
              <a:rPr sz="12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spc="-25" dirty="0">
                <a:solidFill>
                  <a:srgbClr val="404040"/>
                </a:solidFill>
                <a:latin typeface="Times New Roman"/>
                <a:cs typeface="Times New Roman"/>
              </a:rPr>
              <a:t>3)</a:t>
            </a:r>
            <a:endParaRPr sz="1200">
              <a:latin typeface="Times New Roman"/>
              <a:cs typeface="Times New Roman"/>
            </a:endParaRPr>
          </a:p>
          <a:p>
            <a:pPr marL="396240" lvl="1" indent="-182880">
              <a:lnSpc>
                <a:spcPct val="100000"/>
              </a:lnSpc>
              <a:spcBef>
                <a:spcPts val="165"/>
              </a:spcBef>
              <a:buClr>
                <a:srgbClr val="1CACE3"/>
              </a:buClr>
              <a:buFont typeface="Courier New"/>
              <a:buChar char="o"/>
              <a:tabLst>
                <a:tab pos="396240" algn="l"/>
              </a:tabLst>
            </a:pP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Counties:</a:t>
            </a:r>
            <a:r>
              <a:rPr sz="12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Del</a:t>
            </a:r>
            <a:r>
              <a:rPr sz="12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Norte,</a:t>
            </a:r>
            <a:r>
              <a:rPr sz="12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Humboldt,</a:t>
            </a:r>
            <a:r>
              <a:rPr sz="12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Mendocino,</a:t>
            </a:r>
            <a:r>
              <a:rPr sz="12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Modoc,</a:t>
            </a:r>
            <a:r>
              <a:rPr sz="12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Siskiyou,</a:t>
            </a:r>
            <a:r>
              <a:rPr sz="12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Sonoma,</a:t>
            </a:r>
            <a:r>
              <a:rPr sz="12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and</a:t>
            </a:r>
            <a:r>
              <a:rPr sz="12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Times New Roman"/>
                <a:cs typeface="Times New Roman"/>
              </a:rPr>
              <a:t>Trinity</a:t>
            </a:r>
            <a:endParaRPr sz="1200">
              <a:latin typeface="Times New Roman"/>
              <a:cs typeface="Times New Roman"/>
            </a:endParaRPr>
          </a:p>
          <a:p>
            <a:pPr marL="142240" indent="-128905">
              <a:lnSpc>
                <a:spcPct val="98611"/>
              </a:lnSpc>
              <a:spcBef>
                <a:spcPts val="1165"/>
              </a:spcBef>
              <a:buClr>
                <a:srgbClr val="1CACE3"/>
              </a:buClr>
              <a:buFont typeface="Courier New"/>
              <a:buChar char="o"/>
              <a:tabLst>
                <a:tab pos="142240" algn="l"/>
              </a:tabLst>
            </a:pPr>
            <a:r>
              <a:rPr dirty="0">
                <a:solidFill>
                  <a:srgbClr val="FF0000"/>
                </a:solidFill>
              </a:rPr>
              <a:t>Northeast</a:t>
            </a:r>
            <a:r>
              <a:rPr spc="-45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California</a:t>
            </a:r>
            <a:r>
              <a:rPr spc="-60" dirty="0">
                <a:solidFill>
                  <a:srgbClr val="FF0000"/>
                </a:solidFill>
              </a:rPr>
              <a:t> </a:t>
            </a:r>
            <a:r>
              <a:rPr spc="-10" dirty="0">
                <a:solidFill>
                  <a:srgbClr val="FF0000"/>
                </a:solidFill>
              </a:rPr>
              <a:t>Project</a:t>
            </a:r>
          </a:p>
          <a:p>
            <a:pPr marL="396240" lvl="1" indent="-182880">
              <a:lnSpc>
                <a:spcPct val="98611"/>
              </a:lnSpc>
              <a:buClr>
                <a:srgbClr val="1CACE3"/>
              </a:buClr>
              <a:buFont typeface="Courier New"/>
              <a:buChar char="o"/>
              <a:tabLst>
                <a:tab pos="396240" algn="l"/>
              </a:tabLst>
            </a:pP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Grantee:</a:t>
            </a:r>
            <a:r>
              <a:rPr sz="12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Fall</a:t>
            </a:r>
            <a:r>
              <a:rPr sz="12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River</a:t>
            </a:r>
            <a:r>
              <a:rPr sz="12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spc="-25" dirty="0">
                <a:solidFill>
                  <a:srgbClr val="404040"/>
                </a:solidFill>
                <a:latin typeface="Times New Roman"/>
                <a:cs typeface="Times New Roman"/>
              </a:rPr>
              <a:t>RCD</a:t>
            </a:r>
            <a:endParaRPr sz="1200">
              <a:latin typeface="Times New Roman"/>
              <a:cs typeface="Times New Roman"/>
            </a:endParaRPr>
          </a:p>
          <a:p>
            <a:pPr marL="396240" lvl="1" indent="-182880">
              <a:lnSpc>
                <a:spcPct val="100000"/>
              </a:lnSpc>
              <a:spcBef>
                <a:spcPts val="170"/>
              </a:spcBef>
              <a:buClr>
                <a:srgbClr val="1CACE3"/>
              </a:buClr>
              <a:buFont typeface="Courier New"/>
              <a:buChar char="o"/>
              <a:tabLst>
                <a:tab pos="396240" algn="l"/>
              </a:tabLst>
            </a:pP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County:</a:t>
            </a:r>
            <a:r>
              <a:rPr sz="12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Times New Roman"/>
                <a:cs typeface="Times New Roman"/>
              </a:rPr>
              <a:t>Shasta</a:t>
            </a:r>
            <a:endParaRPr sz="1200">
              <a:latin typeface="Times New Roman"/>
              <a:cs typeface="Times New Roman"/>
            </a:endParaRPr>
          </a:p>
          <a:p>
            <a:pPr marL="142240" indent="-128905">
              <a:lnSpc>
                <a:spcPct val="98611"/>
              </a:lnSpc>
              <a:spcBef>
                <a:spcPts val="1175"/>
              </a:spcBef>
              <a:buClr>
                <a:srgbClr val="1CACE3"/>
              </a:buClr>
              <a:buFont typeface="Courier New"/>
              <a:buChar char="o"/>
              <a:tabLst>
                <a:tab pos="142240" algn="l"/>
              </a:tabLst>
            </a:pPr>
            <a:r>
              <a:rPr spc="-20" dirty="0">
                <a:solidFill>
                  <a:srgbClr val="006FC0"/>
                </a:solidFill>
              </a:rPr>
              <a:t>Tahoe</a:t>
            </a:r>
            <a:r>
              <a:rPr spc="-55" dirty="0">
                <a:solidFill>
                  <a:srgbClr val="006FC0"/>
                </a:solidFill>
              </a:rPr>
              <a:t> </a:t>
            </a:r>
            <a:r>
              <a:rPr dirty="0">
                <a:solidFill>
                  <a:srgbClr val="006FC0"/>
                </a:solidFill>
              </a:rPr>
              <a:t>Central</a:t>
            </a:r>
            <a:r>
              <a:rPr spc="-10" dirty="0">
                <a:solidFill>
                  <a:srgbClr val="006FC0"/>
                </a:solidFill>
              </a:rPr>
              <a:t> </a:t>
            </a:r>
            <a:r>
              <a:rPr dirty="0">
                <a:solidFill>
                  <a:srgbClr val="006FC0"/>
                </a:solidFill>
              </a:rPr>
              <a:t>Sierra</a:t>
            </a:r>
            <a:r>
              <a:rPr spc="-20" dirty="0">
                <a:solidFill>
                  <a:srgbClr val="006FC0"/>
                </a:solidFill>
              </a:rPr>
              <a:t> </a:t>
            </a:r>
            <a:r>
              <a:rPr spc="-10" dirty="0">
                <a:solidFill>
                  <a:srgbClr val="006FC0"/>
                </a:solidFill>
              </a:rPr>
              <a:t>Project</a:t>
            </a:r>
          </a:p>
          <a:p>
            <a:pPr marL="396240" lvl="1" indent="-182880">
              <a:lnSpc>
                <a:spcPct val="98611"/>
              </a:lnSpc>
              <a:buClr>
                <a:srgbClr val="1CACE3"/>
              </a:buClr>
              <a:buFont typeface="Courier New"/>
              <a:buChar char="o"/>
              <a:tabLst>
                <a:tab pos="396240" algn="l"/>
              </a:tabLst>
            </a:pP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Grantee:</a:t>
            </a:r>
            <a:r>
              <a:rPr sz="12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Placer</a:t>
            </a:r>
            <a:r>
              <a:rPr sz="12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County</a:t>
            </a:r>
            <a:r>
              <a:rPr sz="12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spc="-30" dirty="0">
                <a:solidFill>
                  <a:srgbClr val="404040"/>
                </a:solidFill>
                <a:latin typeface="Times New Roman"/>
                <a:cs typeface="Times New Roman"/>
              </a:rPr>
              <a:t>Water</a:t>
            </a:r>
            <a:r>
              <a:rPr sz="12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Times New Roman"/>
                <a:cs typeface="Times New Roman"/>
              </a:rPr>
              <a:t>Agency</a:t>
            </a:r>
            <a:endParaRPr sz="1200">
              <a:latin typeface="Times New Roman"/>
              <a:cs typeface="Times New Roman"/>
            </a:endParaRPr>
          </a:p>
          <a:p>
            <a:pPr marL="396240" lvl="1" indent="-182880">
              <a:lnSpc>
                <a:spcPct val="100000"/>
              </a:lnSpc>
              <a:spcBef>
                <a:spcPts val="170"/>
              </a:spcBef>
              <a:buClr>
                <a:srgbClr val="1CACE3"/>
              </a:buClr>
              <a:buFont typeface="Courier New"/>
              <a:buChar char="o"/>
              <a:tabLst>
                <a:tab pos="396240" algn="l"/>
              </a:tabLst>
            </a:pP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Counties:</a:t>
            </a:r>
            <a:r>
              <a:rPr sz="12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Nevada,</a:t>
            </a:r>
            <a:r>
              <a:rPr sz="12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El</a:t>
            </a:r>
            <a:r>
              <a:rPr sz="12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Dorado</a:t>
            </a:r>
            <a:r>
              <a:rPr sz="12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and</a:t>
            </a:r>
            <a:r>
              <a:rPr sz="12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404040"/>
                </a:solidFill>
                <a:latin typeface="Times New Roman"/>
                <a:cs typeface="Times New Roman"/>
              </a:rPr>
              <a:t>Placer</a:t>
            </a:r>
            <a:endParaRPr sz="1200">
              <a:latin typeface="Times New Roman"/>
              <a:cs typeface="Times New Roman"/>
            </a:endParaRPr>
          </a:p>
          <a:p>
            <a:pPr marL="142240" indent="-128905">
              <a:lnSpc>
                <a:spcPct val="99305"/>
              </a:lnSpc>
              <a:spcBef>
                <a:spcPts val="1165"/>
              </a:spcBef>
              <a:buClr>
                <a:srgbClr val="1CACE3"/>
              </a:buClr>
              <a:buFont typeface="Courier New"/>
              <a:buChar char="o"/>
              <a:tabLst>
                <a:tab pos="142240" algn="l"/>
              </a:tabLst>
            </a:pPr>
            <a:r>
              <a:rPr dirty="0">
                <a:solidFill>
                  <a:srgbClr val="6F2F9F"/>
                </a:solidFill>
              </a:rPr>
              <a:t>Lake</a:t>
            </a:r>
            <a:r>
              <a:rPr spc="-15" dirty="0">
                <a:solidFill>
                  <a:srgbClr val="6F2F9F"/>
                </a:solidFill>
              </a:rPr>
              <a:t> </a:t>
            </a:r>
            <a:r>
              <a:rPr dirty="0">
                <a:solidFill>
                  <a:srgbClr val="6F2F9F"/>
                </a:solidFill>
              </a:rPr>
              <a:t>County</a:t>
            </a:r>
            <a:r>
              <a:rPr spc="-35" dirty="0">
                <a:solidFill>
                  <a:srgbClr val="6F2F9F"/>
                </a:solidFill>
              </a:rPr>
              <a:t> </a:t>
            </a:r>
            <a:r>
              <a:rPr spc="-10" dirty="0">
                <a:solidFill>
                  <a:srgbClr val="6F2F9F"/>
                </a:solidFill>
              </a:rPr>
              <a:t>Project</a:t>
            </a:r>
          </a:p>
          <a:p>
            <a:pPr marL="396240" lvl="1" indent="-182880">
              <a:lnSpc>
                <a:spcPct val="99305"/>
              </a:lnSpc>
              <a:buClr>
                <a:srgbClr val="1CACE3"/>
              </a:buClr>
              <a:buFont typeface="Courier New"/>
              <a:buChar char="o"/>
              <a:tabLst>
                <a:tab pos="396240" algn="l"/>
              </a:tabLst>
            </a:pP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Grantee:</a:t>
            </a:r>
            <a:r>
              <a:rPr sz="12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Lake</a:t>
            </a:r>
            <a:r>
              <a:rPr sz="12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County</a:t>
            </a:r>
            <a:r>
              <a:rPr sz="12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spc="-25" dirty="0">
                <a:solidFill>
                  <a:srgbClr val="404040"/>
                </a:solidFill>
                <a:latin typeface="Times New Roman"/>
                <a:cs typeface="Times New Roman"/>
              </a:rPr>
              <a:t>RCD</a:t>
            </a:r>
            <a:endParaRPr sz="1200">
              <a:latin typeface="Times New Roman"/>
              <a:cs typeface="Times New Roman"/>
            </a:endParaRPr>
          </a:p>
          <a:p>
            <a:pPr marL="396240" lvl="1" indent="-182880">
              <a:lnSpc>
                <a:spcPct val="100000"/>
              </a:lnSpc>
              <a:spcBef>
                <a:spcPts val="165"/>
              </a:spcBef>
              <a:buClr>
                <a:srgbClr val="1CACE3"/>
              </a:buClr>
              <a:buFont typeface="Courier New"/>
              <a:buChar char="o"/>
              <a:tabLst>
                <a:tab pos="396240" algn="l"/>
              </a:tabLst>
            </a:pPr>
            <a:r>
              <a:rPr sz="1200" dirty="0">
                <a:solidFill>
                  <a:srgbClr val="404040"/>
                </a:solidFill>
                <a:latin typeface="Times New Roman"/>
                <a:cs typeface="Times New Roman"/>
              </a:rPr>
              <a:t>County:</a:t>
            </a:r>
            <a:r>
              <a:rPr sz="12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200" spc="-20" dirty="0">
                <a:solidFill>
                  <a:srgbClr val="404040"/>
                </a:solidFill>
                <a:latin typeface="Times New Roman"/>
                <a:cs typeface="Times New Roman"/>
              </a:rPr>
              <a:t>Lake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8515" y="882550"/>
            <a:ext cx="4338828" cy="499399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3291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5" dirty="0"/>
              <a:t>Contact</a:t>
            </a:r>
            <a:r>
              <a:rPr spc="-215" dirty="0"/>
              <a:t> </a:t>
            </a:r>
            <a:r>
              <a:rPr spc="-40" dirty="0"/>
              <a:t>Information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6804" y="4303774"/>
            <a:ext cx="2450592" cy="244906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997707" y="2308605"/>
            <a:ext cx="4179570" cy="2103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algn="just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Times New Roman"/>
                <a:cs typeface="Times New Roman"/>
              </a:rPr>
              <a:t>Michael </a:t>
            </a:r>
            <a:r>
              <a:rPr sz="2800" spc="-10" dirty="0">
                <a:latin typeface="Times New Roman"/>
                <a:cs typeface="Times New Roman"/>
              </a:rPr>
              <a:t>Maguire</a:t>
            </a:r>
            <a:endParaRPr sz="2800">
              <a:latin typeface="Times New Roman"/>
              <a:cs typeface="Times New Roman"/>
            </a:endParaRPr>
          </a:p>
          <a:p>
            <a:pPr marL="38100" marR="30480" algn="just">
              <a:lnSpc>
                <a:spcPct val="100000"/>
              </a:lnSpc>
              <a:spcBef>
                <a:spcPts val="40"/>
              </a:spcBef>
            </a:pPr>
            <a:r>
              <a:rPr sz="1800" dirty="0">
                <a:latin typeface="Times New Roman"/>
                <a:cs typeface="Times New Roman"/>
              </a:rPr>
              <a:t>Associate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Planner,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Wood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Product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Innovation </a:t>
            </a:r>
            <a:r>
              <a:rPr sz="1800" dirty="0">
                <a:latin typeface="Times New Roman"/>
                <a:cs typeface="Times New Roman"/>
              </a:rPr>
              <a:t>Governor’s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Office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of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Planning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and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Research </a:t>
            </a:r>
            <a:r>
              <a:rPr sz="1800" dirty="0">
                <a:latin typeface="Times New Roman"/>
                <a:cs typeface="Times New Roman"/>
              </a:rPr>
              <a:t>1400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10</a:t>
            </a:r>
            <a:r>
              <a:rPr sz="1800" baseline="25462" dirty="0">
                <a:latin typeface="Times New Roman"/>
                <a:cs typeface="Times New Roman"/>
              </a:rPr>
              <a:t>th</a:t>
            </a:r>
            <a:r>
              <a:rPr sz="1800" spc="225" baseline="25462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Street</a:t>
            </a:r>
            <a:endParaRPr sz="1800">
              <a:latin typeface="Times New Roman"/>
              <a:cs typeface="Times New Roman"/>
            </a:endParaRPr>
          </a:p>
          <a:p>
            <a:pPr marL="3810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Sacramento,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CA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95814</a:t>
            </a:r>
            <a:endParaRPr sz="18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(916)990-</a:t>
            </a:r>
            <a:r>
              <a:rPr sz="1800" spc="-20" dirty="0">
                <a:latin typeface="Times New Roman"/>
                <a:cs typeface="Times New Roman"/>
              </a:rPr>
              <a:t>5523</a:t>
            </a:r>
            <a:endParaRPr sz="18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  <a:hlinkClick r:id="rId3"/>
              </a:rPr>
              <a:t>Michael.Maguire@opr.ca.gov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755</Words>
  <Application>Microsoft Office PowerPoint</Application>
  <PresentationFormat>Widescreen</PresentationFormat>
  <Paragraphs>99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1_Office Theme</vt:lpstr>
      <vt:lpstr>PowerPoint Presentation</vt:lpstr>
      <vt:lpstr>PowerPoint Presentation</vt:lpstr>
      <vt:lpstr>OPR's Key Actions</vt:lpstr>
      <vt:lpstr>OPR’s Key Actions</vt:lpstr>
      <vt:lpstr>PowerPoint Presentation</vt:lpstr>
      <vt:lpstr>Deliverables Completed to Date</vt:lpstr>
      <vt:lpstr>Round 3 Awards</vt:lpstr>
      <vt:lpstr>Program Objective and Project Deliverables</vt:lpstr>
      <vt:lpstr>Digital Marketplace for Forest Biomass</vt:lpstr>
      <vt:lpstr>Program Timeline</vt:lpstr>
      <vt:lpstr>Pilot Project Regions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Nuin-Tara Key</dc:creator>
  <cp:lastModifiedBy>Brandon Romano</cp:lastModifiedBy>
  <cp:revision>4</cp:revision>
  <dcterms:created xsi:type="dcterms:W3CDTF">2024-06-26T01:25:40Z</dcterms:created>
  <dcterms:modified xsi:type="dcterms:W3CDTF">2024-06-28T00:09:18Z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2024-06-25T00:00:00Z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2024-06-26T00:00:00Z</vt:filetime>
  </property>
  <property fmtid="{D5CDD505-2E9C-101B-9397-08002B2CF9AE}" pid="5" name="MSIP_Label_defa4170-0d19-0005-0004-bc88714345d2_ActionId">
    <vt:lpwstr>7ce55491-3abd-473f-b1c0-079b328da17a</vt:lpwstr>
  </property>
  <property fmtid="{D5CDD505-2E9C-101B-9397-08002B2CF9AE}" pid="6" name="MSIP_Label_defa4170-0d19-0005-0004-bc88714345d2_ContentBits">
    <vt:lpwstr>0</vt:lpwstr>
  </property>
  <property fmtid="{D5CDD505-2E9C-101B-9397-08002B2CF9AE}" pid="7" name="MSIP_Label_defa4170-0d19-0005-0004-bc88714345d2_Enabled">
    <vt:lpwstr>true</vt:lpwstr>
  </property>
  <property fmtid="{D5CDD505-2E9C-101B-9397-08002B2CF9AE}" pid="8" name="MSIP_Label_defa4170-0d19-0005-0004-bc88714345d2_Method">
    <vt:lpwstr>Standard</vt:lpwstr>
  </property>
  <property fmtid="{D5CDD505-2E9C-101B-9397-08002B2CF9AE}" pid="9" name="MSIP_Label_defa4170-0d19-0005-0004-bc88714345d2_Name">
    <vt:lpwstr>defa4170-0d19-0005-0004-bc88714345d2</vt:lpwstr>
  </property>
  <property fmtid="{D5CDD505-2E9C-101B-9397-08002B2CF9AE}" pid="10" name="MSIP_Label_defa4170-0d19-0005-0004-bc88714345d2_SetDate">
    <vt:lpwstr>2024-05-29T06:35:52Z</vt:lpwstr>
  </property>
  <property fmtid="{D5CDD505-2E9C-101B-9397-08002B2CF9AE}" pid="11" name="MSIP_Label_defa4170-0d19-0005-0004-bc88714345d2_SiteId">
    <vt:lpwstr>c95b6f53-4a14-42c5-ad9f-f5a2dd89a2a9</vt:lpwstr>
  </property>
  <property fmtid="{D5CDD505-2E9C-101B-9397-08002B2CF9AE}" pid="12" name="Producer">
    <vt:lpwstr>Microsoft® PowerPoint® for Microsoft 365</vt:lpwstr>
  </property>
</Properties>
</file>