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67" r:id="rId6"/>
    <p:sldId id="256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FA72E-4DD7-799E-10F5-D3E4F198605A}" v="6" dt="2024-06-29T05:53:44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e Anne Coleman" userId="S::bcoleman@pcwa.net::08a059fa-e7e7-4638-95ea-54763a5fe5c6" providerId="AD" clId="Web-{100FA72E-4DD7-799E-10F5-D3E4F198605A}"/>
    <pc:docChg chg="modSld">
      <pc:chgData name="Brie Anne Coleman" userId="S::bcoleman@pcwa.net::08a059fa-e7e7-4638-95ea-54763a5fe5c6" providerId="AD" clId="Web-{100FA72E-4DD7-799E-10F5-D3E4F198605A}" dt="2024-06-29T05:53:44.366" v="5" actId="20577"/>
      <pc:docMkLst>
        <pc:docMk/>
      </pc:docMkLst>
      <pc:sldChg chg="modSp">
        <pc:chgData name="Brie Anne Coleman" userId="S::bcoleman@pcwa.net::08a059fa-e7e7-4638-95ea-54763a5fe5c6" providerId="AD" clId="Web-{100FA72E-4DD7-799E-10F5-D3E4F198605A}" dt="2024-06-29T05:53:41.725" v="3" actId="20577"/>
        <pc:sldMkLst>
          <pc:docMk/>
          <pc:sldMk cId="0" sldId="266"/>
        </pc:sldMkLst>
        <pc:spChg chg="mod">
          <ac:chgData name="Brie Anne Coleman" userId="S::bcoleman@pcwa.net::08a059fa-e7e7-4638-95ea-54763a5fe5c6" providerId="AD" clId="Web-{100FA72E-4DD7-799E-10F5-D3E4F198605A}" dt="2024-06-29T05:53:41.725" v="3" actId="20577"/>
          <ac:spMkLst>
            <pc:docMk/>
            <pc:sldMk cId="0" sldId="266"/>
            <ac:spMk id="3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100FA72E-4DD7-799E-10F5-D3E4F198605A}" dt="2024-06-29T05:53:28.834" v="1" actId="20577"/>
        <pc:sldMkLst>
          <pc:docMk/>
          <pc:sldMk cId="0" sldId="267"/>
        </pc:sldMkLst>
        <pc:spChg chg="mod">
          <ac:chgData name="Brie Anne Coleman" userId="S::bcoleman@pcwa.net::08a059fa-e7e7-4638-95ea-54763a5fe5c6" providerId="AD" clId="Web-{100FA72E-4DD7-799E-10F5-D3E4F198605A}" dt="2024-06-29T05:53:28.834" v="1" actId="20577"/>
          <ac:spMkLst>
            <pc:docMk/>
            <pc:sldMk cId="0" sldId="267"/>
            <ac:spMk id="3" creationId="{00000000-0000-0000-0000-000000000000}"/>
          </ac:spMkLst>
        </pc:spChg>
      </pc:sldChg>
      <pc:sldChg chg="modSp">
        <pc:chgData name="Brie Anne Coleman" userId="S::bcoleman@pcwa.net::08a059fa-e7e7-4638-95ea-54763a5fe5c6" providerId="AD" clId="Web-{100FA72E-4DD7-799E-10F5-D3E4F198605A}" dt="2024-06-29T05:53:44.366" v="5" actId="20577"/>
        <pc:sldMkLst>
          <pc:docMk/>
          <pc:sldMk cId="3377214534" sldId="268"/>
        </pc:sldMkLst>
        <pc:spChg chg="mod">
          <ac:chgData name="Brie Anne Coleman" userId="S::bcoleman@pcwa.net::08a059fa-e7e7-4638-95ea-54763a5fe5c6" providerId="AD" clId="Web-{100FA72E-4DD7-799E-10F5-D3E4F198605A}" dt="2024-06-29T05:53:44.366" v="5" actId="20577"/>
          <ac:spMkLst>
            <pc:docMk/>
            <pc:sldMk cId="3377214534" sldId="26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FCC8C-4855-428F-BA53-D976B42837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33248C-759F-41AB-8BA2-3D17F6ADE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43688-1DC0-4D4E-9DA6-82436E1B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087DD-9033-4691-A649-1A539CE90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C8CAB-A74B-42EE-9127-FECC4436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3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A4890-3E78-418D-AB04-8D458E92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A584C-4CC0-4BD5-8671-209C8368C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47B99-EF1F-4CDD-AB0B-D29426EF8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B25B-D33C-4D27-B94E-6A734D7D2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1F638-5E7E-4B7B-B0A6-385F03BCE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80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43707-9220-4654-B0FD-8D09DCCC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CCDBB-2B4C-4616-82E6-C8C8EDE3C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780C6-AA94-45F7-BA65-57D53E4B3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A338B-F869-4C7E-837E-03269B56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9D812-9A4A-4794-9B03-7BA474F52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39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B7A0-1727-4785-8DEC-53E71F71C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80B19-91E4-4923-BC2E-3AEA654EAC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74780B-FDC4-4BD7-81EC-BCAA654ACE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D6208-D096-44EE-810B-D61FB6752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4B8F08-1441-4378-B430-9D8778DBD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A2303E-99E6-4467-A2B0-A0B15C81D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57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A463E-FF72-44E6-A986-61C6A902C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0CEDF7-F64F-4FA4-96C9-83EAC52EEA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9DFB3-68D4-419D-B4F5-294A1AC7C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ACCE58-DAB1-448A-9AA5-AA6840BA31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9806B7-F36D-482E-A0B6-DAC936EBC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8A41C-ECB3-4181-81F0-5F98BCA5A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0CB312-44CD-4A1E-9383-7A5768D2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80BCBF-C41B-47A0-BF79-0A2A5382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811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034F7-DCF1-4862-BC94-E073E90AE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D362D5-F97D-45A6-B6E3-2D42C58FD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44CAEE-E0CD-4EC5-B7E3-1E28375A9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99AF3-EC56-4F06-A999-6007F01F2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812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FC18B2-AD20-4AB4-A8A9-8359FCEAF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01A41-FE80-454A-BCAA-155DF75E6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716B7-2D88-4565-967C-08C0BDF68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778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A9D0B-4D0C-4A4A-886A-1B0F7C1AE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5CD02-4994-489D-B1AD-1812D915C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42E8D-7241-48C6-BFE7-491D9F6DD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F5007-FF64-49F9-9280-024D994D5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A8630-5ABB-4C3A-936B-FBFEF62C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C74E01-EDF3-430B-B9F5-837F4A5C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0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5ECF9-3A5C-4378-8950-102F24F6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43EFE-44BA-446B-8ADC-D2647339E8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ADAD0-4B82-44ED-9700-E7000FA8A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43287-7458-417D-9850-688104A2A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E83FE9-109A-42AB-9DBB-799A40F1F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EC8AB0-03B1-491A-8EAB-B752769BC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0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A4E7-A34C-49A7-9967-8BD55F30B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98632-D75F-42C8-A200-018A279E2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93C5A-0671-40E3-8807-897099D06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2F7F2-4DD8-4DBE-B149-318AC91C8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916B7-05D8-447B-919D-A7F851E7D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36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F2889E-ABA9-48A8-BDAA-B260542058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25201B-7249-4B0E-8FBB-5A1549E26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5AE4F-457B-4FAC-B9AE-4FD542FFB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F5F25-D0A6-4E44-B888-D2ED7AE00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917EF-EA91-4D90-8C63-DC9461256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6838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248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0015" y="4058413"/>
            <a:ext cx="3210559" cy="24063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6400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0070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905001"/>
            <a:ext cx="12191999" cy="4952999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567" y="141732"/>
            <a:ext cx="2176271" cy="163220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592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579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15D791-D1C9-48A0-89E7-CCDD6F466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ACC69F-4ABB-4394-A6E9-F04BCD522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AED4CB-1E4E-4F8B-8CC8-684A894C2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7ED311-DA6D-4CA4-AE52-C45CC606DAD9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04F1C-F755-4F96-B341-3F0613272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D8A97-84F2-4946-ACC5-1F12E8F25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04DBA-A01C-4EE4-AFFE-0F009F8B04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07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94915" y="501355"/>
            <a:ext cx="63474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05915" y="1589054"/>
            <a:ext cx="51291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220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12" Type="http://schemas.openxmlformats.org/officeDocument/2006/relationships/image" Target="../media/image2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jpg"/><Relationship Id="rId11" Type="http://schemas.openxmlformats.org/officeDocument/2006/relationships/image" Target="../media/image25.pn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doradorcd.org/" TargetMode="External"/><Relationship Id="rId2" Type="http://schemas.openxmlformats.org/officeDocument/2006/relationships/hyperlink" Target="mailto:Mark.Egbert@ca.usda.gov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www.georgetowndividercd.org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extBox 3"/>
          <p:cNvSpPr txBox="1"/>
          <p:nvPr/>
        </p:nvSpPr>
        <p:spPr>
          <a:xfrm>
            <a:off x="0" y="5570971"/>
            <a:ext cx="12192000" cy="751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73958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Canva Sans"/>
              </a:rPr>
              <a:t>“Biomass Collection Carried out by Local Government”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84DE7D-ED20-4DF5-91B2-3EAAEE023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4051"/>
            <a:ext cx="12148246" cy="5573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7B9F17-3502-43EC-BEA8-FC9E5A856D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0814" y="2827208"/>
            <a:ext cx="4523908" cy="21533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50DF0CAA-2D91-4FEA-B16B-BDE0EBC51707}"/>
              </a:ext>
            </a:extLst>
          </p:cNvPr>
          <p:cNvCxnSpPr>
            <a:cxnSpLocks/>
          </p:cNvCxnSpPr>
          <p:nvPr/>
        </p:nvCxnSpPr>
        <p:spPr>
          <a:xfrm rot="10800000" flipV="1">
            <a:off x="2432808" y="3196207"/>
            <a:ext cx="5696125" cy="1973464"/>
          </a:xfrm>
          <a:prstGeom prst="curvedConnector3">
            <a:avLst>
              <a:gd name="adj1" fmla="val 99485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67B4077-87E6-4866-81E3-E625485FC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0814" y="5084293"/>
            <a:ext cx="4523908" cy="14645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D8985A-E3D9-4319-B5B3-3A53DE5E6716}"/>
              </a:ext>
            </a:extLst>
          </p:cNvPr>
          <p:cNvSpPr txBox="1"/>
          <p:nvPr/>
        </p:nvSpPr>
        <p:spPr>
          <a:xfrm>
            <a:off x="881790" y="2749931"/>
            <a:ext cx="36396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Biomass Pilot Project</a:t>
            </a:r>
            <a:br>
              <a:rPr lang="en-US" sz="2400" dirty="0"/>
            </a:br>
            <a:r>
              <a:rPr lang="en-US" sz="2400" dirty="0"/>
              <a:t>Nov. 2024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0617B3-9360-4324-A4C3-6C9A8C84FA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0" y="234874"/>
            <a:ext cx="3323480" cy="805966"/>
          </a:xfrm>
          <a:prstGeom prst="rect">
            <a:avLst/>
          </a:prstGeom>
        </p:spPr>
      </p:pic>
      <p:pic>
        <p:nvPicPr>
          <p:cNvPr id="15" name="Picture 14" descr="Text, logo&#10;&#10;Description automatically generated">
            <a:extLst>
              <a:ext uri="{FF2B5EF4-FFF2-40B4-BE49-F238E27FC236}">
                <a16:creationId xmlns:a16="http://schemas.microsoft.com/office/drawing/2014/main" id="{DC00E30D-E420-464B-8FFD-4C1C860469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318" y="150551"/>
            <a:ext cx="1364677" cy="8902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CC621DD-4F7A-4250-8BB4-0E39303B99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7300" y="106460"/>
            <a:ext cx="1024258" cy="10242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2FBBF0-B3FC-40FB-96CB-6039015848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8522" y="148576"/>
            <a:ext cx="2656200" cy="89226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FD93B86-BC60-4625-A30C-130E44A7B18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1776" t="32847" r="20815" b="32694"/>
          <a:stretch/>
        </p:blipFill>
        <p:spPr>
          <a:xfrm>
            <a:off x="8172572" y="116225"/>
            <a:ext cx="1194920" cy="10132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DBECD7B-DCC7-4D7E-A746-1A742A3326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0906" y="148576"/>
            <a:ext cx="1888027" cy="9343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4F4416-4E08-4C6A-BF06-9D4726099EA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1102" y="1233192"/>
            <a:ext cx="3340898" cy="1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28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418915" y="501356"/>
            <a:ext cx="6347460" cy="87395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9375" marR="5080" indent="-67310">
              <a:spcBef>
                <a:spcPts val="95"/>
              </a:spcBef>
            </a:pPr>
            <a:r>
              <a:rPr dirty="0"/>
              <a:t>El</a:t>
            </a:r>
            <a:r>
              <a:rPr spc="-55" dirty="0"/>
              <a:t> </a:t>
            </a:r>
            <a:r>
              <a:rPr dirty="0"/>
              <a:t>Dorado</a:t>
            </a:r>
            <a:r>
              <a:rPr spc="-65" dirty="0"/>
              <a:t> </a:t>
            </a:r>
            <a:r>
              <a:rPr dirty="0"/>
              <a:t>&amp;</a:t>
            </a:r>
            <a:r>
              <a:rPr spc="-60" dirty="0"/>
              <a:t> </a:t>
            </a:r>
            <a:r>
              <a:rPr dirty="0"/>
              <a:t>Georgetown</a:t>
            </a:r>
            <a:r>
              <a:rPr spc="-60" dirty="0"/>
              <a:t> </a:t>
            </a:r>
            <a:r>
              <a:rPr spc="-10" dirty="0"/>
              <a:t>Divide </a:t>
            </a:r>
            <a:r>
              <a:rPr dirty="0"/>
              <a:t>Resource</a:t>
            </a:r>
            <a:r>
              <a:rPr spc="-85" dirty="0"/>
              <a:t> </a:t>
            </a:r>
            <a:r>
              <a:rPr dirty="0"/>
              <a:t>Conservation</a:t>
            </a:r>
            <a:r>
              <a:rPr spc="-100" dirty="0"/>
              <a:t> </a:t>
            </a:r>
            <a:r>
              <a:rPr spc="-10" dirty="0"/>
              <a:t>Districts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4340" y="4372355"/>
              <a:ext cx="4899659" cy="24856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73652" y="1795272"/>
              <a:ext cx="5070348" cy="26349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44340" y="0"/>
              <a:ext cx="4899660" cy="23225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0"/>
              <a:ext cx="4422647" cy="3047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4264152"/>
              <a:ext cx="4504943" cy="259384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2546604"/>
              <a:ext cx="4422647" cy="215645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33871" y="1007363"/>
              <a:ext cx="338327" cy="124968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069086" y="1007363"/>
              <a:ext cx="2106295" cy="802005"/>
            </a:xfrm>
            <a:custGeom>
              <a:avLst/>
              <a:gdLst/>
              <a:ahLst/>
              <a:cxnLst/>
              <a:rect l="l" t="t" r="r" b="b"/>
              <a:pathLst>
                <a:path w="2106295" h="802005">
                  <a:moveTo>
                    <a:pt x="2106167" y="0"/>
                  </a:moveTo>
                  <a:lnTo>
                    <a:pt x="489242" y="0"/>
                  </a:lnTo>
                  <a:lnTo>
                    <a:pt x="0" y="801624"/>
                  </a:lnTo>
                  <a:lnTo>
                    <a:pt x="1768297" y="801624"/>
                  </a:lnTo>
                  <a:lnTo>
                    <a:pt x="2106167" y="0"/>
                  </a:lnTo>
                  <a:close/>
                </a:path>
              </a:pathLst>
            </a:custGeom>
            <a:solidFill>
              <a:srgbClr val="009999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5155691" y="3480812"/>
              <a:ext cx="338455" cy="1257300"/>
            </a:xfrm>
            <a:custGeom>
              <a:avLst/>
              <a:gdLst/>
              <a:ahLst/>
              <a:cxnLst/>
              <a:rect l="l" t="t" r="r" b="b"/>
              <a:pathLst>
                <a:path w="338454" h="1257300">
                  <a:moveTo>
                    <a:pt x="338327" y="0"/>
                  </a:moveTo>
                  <a:lnTo>
                    <a:pt x="0" y="809891"/>
                  </a:lnTo>
                  <a:lnTo>
                    <a:pt x="0" y="1257300"/>
                  </a:lnTo>
                  <a:lnTo>
                    <a:pt x="338327" y="345478"/>
                  </a:lnTo>
                  <a:lnTo>
                    <a:pt x="338327" y="0"/>
                  </a:lnTo>
                  <a:close/>
                </a:path>
              </a:pathLst>
            </a:custGeom>
            <a:solidFill>
              <a:srgbClr val="6B6BCF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70603" y="1808988"/>
              <a:ext cx="1766316" cy="168859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102864" y="3488435"/>
              <a:ext cx="2391410" cy="802005"/>
            </a:xfrm>
            <a:custGeom>
              <a:avLst/>
              <a:gdLst/>
              <a:ahLst/>
              <a:cxnLst/>
              <a:rect l="l" t="t" r="r" b="b"/>
              <a:pathLst>
                <a:path w="2391410" h="802004">
                  <a:moveTo>
                    <a:pt x="2391156" y="0"/>
                  </a:moveTo>
                  <a:lnTo>
                    <a:pt x="489203" y="0"/>
                  </a:lnTo>
                  <a:lnTo>
                    <a:pt x="0" y="801624"/>
                  </a:lnTo>
                  <a:lnTo>
                    <a:pt x="2053323" y="801624"/>
                  </a:lnTo>
                  <a:lnTo>
                    <a:pt x="2391156" y="0"/>
                  </a:lnTo>
                  <a:close/>
                </a:path>
              </a:pathLst>
            </a:custGeom>
            <a:solidFill>
              <a:srgbClr val="6B6BCF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6013016" y="1925127"/>
            <a:ext cx="9302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kern="0" spc="-10" dirty="0">
                <a:solidFill>
                  <a:srgbClr val="FFFFFF"/>
                </a:solidFill>
                <a:latin typeface="Verdana"/>
                <a:cs typeface="Verdana"/>
              </a:rPr>
              <a:t>Landscape</a:t>
            </a:r>
            <a:endParaRPr sz="12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109966" y="2243327"/>
            <a:ext cx="2246630" cy="1249680"/>
            <a:chOff x="3585966" y="2243327"/>
            <a:chExt cx="2246630" cy="1249680"/>
          </a:xfrm>
        </p:grpSpPr>
        <p:sp>
          <p:nvSpPr>
            <p:cNvPr id="16" name="object 16"/>
            <p:cNvSpPr/>
            <p:nvPr/>
          </p:nvSpPr>
          <p:spPr>
            <a:xfrm>
              <a:off x="3585966" y="2243327"/>
              <a:ext cx="2246630" cy="807720"/>
            </a:xfrm>
            <a:custGeom>
              <a:avLst/>
              <a:gdLst/>
              <a:ahLst/>
              <a:cxnLst/>
              <a:rect l="l" t="t" r="r" b="b"/>
              <a:pathLst>
                <a:path w="2246629" h="807719">
                  <a:moveTo>
                    <a:pt x="2246376" y="0"/>
                  </a:moveTo>
                  <a:lnTo>
                    <a:pt x="489203" y="0"/>
                  </a:lnTo>
                  <a:lnTo>
                    <a:pt x="0" y="807720"/>
                  </a:lnTo>
                  <a:lnTo>
                    <a:pt x="1910740" y="807720"/>
                  </a:lnTo>
                  <a:lnTo>
                    <a:pt x="2246376" y="0"/>
                  </a:lnTo>
                  <a:close/>
                </a:path>
              </a:pathLst>
            </a:custGeom>
            <a:solidFill>
              <a:srgbClr val="99CC00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589019" y="3049523"/>
              <a:ext cx="1912620" cy="44348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568133" y="3165251"/>
            <a:ext cx="1001394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kern="0" spc="-10" dirty="0">
                <a:solidFill>
                  <a:srgbClr val="FFFFFF"/>
                </a:solidFill>
                <a:latin typeface="Verdana"/>
                <a:cs typeface="Verdana"/>
              </a:rPr>
              <a:t>Community</a:t>
            </a:r>
            <a:endParaRPr sz="12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625340" y="4285488"/>
            <a:ext cx="2059305" cy="440690"/>
          </a:xfrm>
          <a:custGeom>
            <a:avLst/>
            <a:gdLst/>
            <a:ahLst/>
            <a:cxnLst/>
            <a:rect l="l" t="t" r="r" b="b"/>
            <a:pathLst>
              <a:path w="2059304" h="440689">
                <a:moveTo>
                  <a:pt x="2058924" y="0"/>
                </a:moveTo>
                <a:lnTo>
                  <a:pt x="0" y="0"/>
                </a:lnTo>
                <a:lnTo>
                  <a:pt x="0" y="440436"/>
                </a:lnTo>
                <a:lnTo>
                  <a:pt x="2058924" y="440436"/>
                </a:lnTo>
                <a:lnTo>
                  <a:pt x="2058924" y="0"/>
                </a:lnTo>
                <a:close/>
              </a:path>
            </a:pathLst>
          </a:custGeom>
          <a:solidFill>
            <a:srgbClr val="6B6BCF"/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704306" y="4399535"/>
            <a:ext cx="189992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b="1" kern="0" dirty="0">
                <a:solidFill>
                  <a:srgbClr val="FFFFFF"/>
                </a:solidFill>
                <a:latin typeface="Verdana"/>
                <a:cs typeface="Verdana"/>
              </a:rPr>
              <a:t>Individual</a:t>
            </a:r>
            <a:r>
              <a:rPr sz="1200" b="1" kern="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Verdana"/>
                <a:cs typeface="Verdana"/>
              </a:rPr>
              <a:t>Landowner</a:t>
            </a:r>
            <a:endParaRPr sz="1200" kern="0">
              <a:solidFill>
                <a:sysClr val="windowText" lastClr="000000"/>
              </a:solidFill>
              <a:latin typeface="Verdana"/>
              <a:cs typeface="Verdana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645151" y="941833"/>
            <a:ext cx="3055620" cy="3465829"/>
            <a:chOff x="3121151" y="941832"/>
            <a:chExt cx="3055620" cy="3465829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21151" y="941832"/>
              <a:ext cx="1220724" cy="341223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56047" y="995172"/>
              <a:ext cx="1220724" cy="34122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56704" y="4177285"/>
            <a:ext cx="3511295" cy="2680715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4224527"/>
              <a:ext cx="3511295" cy="263347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3998" cy="42245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1295" y="4224527"/>
              <a:ext cx="3511295" cy="263347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8971" y="238573"/>
            <a:ext cx="8373109" cy="6251575"/>
            <a:chOff x="384970" y="238572"/>
            <a:chExt cx="8373109" cy="6251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4970" y="238572"/>
              <a:ext cx="8372685" cy="625116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50163" y="513588"/>
              <a:ext cx="3717290" cy="1602105"/>
            </a:xfrm>
            <a:custGeom>
              <a:avLst/>
              <a:gdLst/>
              <a:ahLst/>
              <a:cxnLst/>
              <a:rect l="l" t="t" r="r" b="b"/>
              <a:pathLst>
                <a:path w="3717290" h="1602105">
                  <a:moveTo>
                    <a:pt x="3717036" y="0"/>
                  </a:moveTo>
                  <a:lnTo>
                    <a:pt x="0" y="0"/>
                  </a:lnTo>
                  <a:lnTo>
                    <a:pt x="0" y="1601724"/>
                  </a:lnTo>
                  <a:lnTo>
                    <a:pt x="3717036" y="1601724"/>
                  </a:lnTo>
                  <a:lnTo>
                    <a:pt x="371703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2152491" y="535136"/>
            <a:ext cx="3044190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Logs</a:t>
            </a:r>
            <a:r>
              <a:rPr sz="1400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scaled</a:t>
            </a:r>
            <a:r>
              <a:rPr sz="1400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400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TFP</a:t>
            </a:r>
            <a:r>
              <a:rPr sz="14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sz="1400" kern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July</a:t>
            </a:r>
            <a:r>
              <a:rPr sz="1400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25</a:t>
            </a:r>
            <a:r>
              <a:rPr sz="14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10" dirty="0">
                <a:solidFill>
                  <a:srgbClr val="FFFFFF"/>
                </a:solidFill>
                <a:latin typeface="Calibri"/>
                <a:cs typeface="Calibri"/>
              </a:rPr>
              <a:t>through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October</a:t>
            </a:r>
            <a:r>
              <a:rPr sz="1400" kern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30,</a:t>
            </a:r>
            <a:r>
              <a:rPr sz="14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10" dirty="0">
                <a:solidFill>
                  <a:srgbClr val="FFFFFF"/>
                </a:solidFill>
                <a:latin typeface="Calibri"/>
                <a:cs typeface="Calibri"/>
              </a:rPr>
              <a:t>2022.</a:t>
            </a:r>
            <a:endParaRPr sz="1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 marR="906780">
              <a:spcBef>
                <a:spcPts val="1680"/>
              </a:spcBef>
            </a:pP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Gross</a:t>
            </a:r>
            <a:r>
              <a:rPr sz="1400" kern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scale</a:t>
            </a:r>
            <a:r>
              <a:rPr sz="1400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400" kern="0" spc="2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14,442.656</a:t>
            </a:r>
            <a:r>
              <a:rPr sz="1400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25" dirty="0">
                <a:solidFill>
                  <a:srgbClr val="FFFFFF"/>
                </a:solidFill>
                <a:latin typeface="Calibri"/>
                <a:cs typeface="Calibri"/>
              </a:rPr>
              <a:t>mbf Total</a:t>
            </a:r>
            <a:r>
              <a:rPr sz="14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loads</a:t>
            </a:r>
            <a:r>
              <a:rPr sz="1400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400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10" dirty="0">
                <a:solidFill>
                  <a:srgbClr val="FFFFFF"/>
                </a:solidFill>
                <a:latin typeface="Calibri"/>
                <a:cs typeface="Calibri"/>
              </a:rPr>
              <a:t>2,094</a:t>
            </a:r>
            <a:endParaRPr sz="1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>
              <a:spcBef>
                <a:spcPts val="1680"/>
              </a:spcBef>
            </a:pP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Load</a:t>
            </a:r>
            <a:r>
              <a:rPr sz="1400" kern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10" dirty="0">
                <a:solidFill>
                  <a:srgbClr val="FFFFFF"/>
                </a:solidFill>
                <a:latin typeface="Calibri"/>
                <a:cs typeface="Calibri"/>
              </a:rPr>
              <a:t>Average</a:t>
            </a:r>
            <a:r>
              <a:rPr sz="1400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spc="-45" dirty="0">
                <a:solidFill>
                  <a:srgbClr val="FFFFFF"/>
                </a:solidFill>
                <a:latin typeface="Calibri"/>
                <a:cs typeface="Calibri"/>
              </a:rPr>
              <a:t>Gr.</a:t>
            </a:r>
            <a:r>
              <a:rPr sz="1400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sz="14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FFFFFF"/>
                </a:solidFill>
                <a:latin typeface="Calibri"/>
                <a:cs typeface="Calibri"/>
              </a:rPr>
              <a:t>6,897</a:t>
            </a:r>
            <a:r>
              <a:rPr sz="1400" kern="0" spc="-25" dirty="0">
                <a:solidFill>
                  <a:srgbClr val="FFFFFF"/>
                </a:solidFill>
                <a:latin typeface="Calibri"/>
                <a:cs typeface="Calibri"/>
              </a:rPr>
              <a:t> bf</a:t>
            </a:r>
            <a:endParaRPr sz="14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562593" y="2948178"/>
            <a:ext cx="1371600" cy="253365"/>
          </a:xfrm>
          <a:custGeom>
            <a:avLst/>
            <a:gdLst/>
            <a:ahLst/>
            <a:cxnLst/>
            <a:rect l="l" t="t" r="r" b="b"/>
            <a:pathLst>
              <a:path w="1371600" h="253364">
                <a:moveTo>
                  <a:pt x="0" y="0"/>
                </a:moveTo>
                <a:lnTo>
                  <a:pt x="1371600" y="0"/>
                </a:lnTo>
                <a:lnTo>
                  <a:pt x="1371600" y="252984"/>
                </a:lnTo>
                <a:lnTo>
                  <a:pt x="0" y="252984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BADFE2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4114800"/>
            <a:ext cx="3657600" cy="2743200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0"/>
            <a:ext cx="12191999" cy="6857999"/>
            <a:chOff x="0" y="0"/>
            <a:chExt cx="9143999" cy="6857999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84191" y="3429000"/>
              <a:ext cx="4559807" cy="34198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9143999" cy="3428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429000"/>
              <a:ext cx="4571999" cy="3428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0623" y="488725"/>
            <a:ext cx="471106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24610" marR="1316355" indent="-1270" algn="ctr">
              <a:spcBef>
                <a:spcPts val="100"/>
              </a:spcBef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Mark</a:t>
            </a:r>
            <a:r>
              <a:rPr sz="2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Egbert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District</a:t>
            </a:r>
            <a:r>
              <a:rPr sz="2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Manager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El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Dorado</a:t>
            </a:r>
            <a:r>
              <a:rPr sz="2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Georgetown</a:t>
            </a:r>
            <a:r>
              <a:rPr sz="2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FFFFFF"/>
                </a:solidFill>
                <a:latin typeface="Calibri"/>
                <a:cs typeface="Calibri"/>
              </a:rPr>
              <a:t>Divide</a:t>
            </a:r>
            <a:r>
              <a:rPr sz="2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RCD’s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03437" y="1589053"/>
            <a:ext cx="3846829" cy="3345724"/>
          </a:xfrm>
          <a:prstGeom prst="rect">
            <a:avLst/>
          </a:prstGeom>
        </p:spPr>
        <p:txBody>
          <a:bodyPr vert="horz" wrap="square" lIns="0" tIns="13335" rIns="0" bIns="0" rtlCol="0" anchor="t">
            <a:spAutoFit/>
          </a:bodyPr>
          <a:lstStyle/>
          <a:p>
            <a:pPr marL="558165" marR="551815" indent="-635" algn="ctr">
              <a:spcBef>
                <a:spcPts val="105"/>
              </a:spcBef>
            </a:pP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100</a:t>
            </a:r>
            <a:r>
              <a:rPr sz="2000" kern="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Forni</a:t>
            </a:r>
            <a:r>
              <a:rPr sz="2000" kern="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Road,</a:t>
            </a:r>
            <a:r>
              <a:rPr sz="2000" kern="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Suite</a:t>
            </a:r>
            <a:r>
              <a:rPr sz="2000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Placerville,</a:t>
            </a:r>
            <a:r>
              <a:rPr sz="2000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CA</a:t>
            </a:r>
            <a:r>
              <a:rPr sz="2000" kern="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Calibri"/>
                <a:cs typeface="Calibri"/>
              </a:rPr>
              <a:t>95667 </a:t>
            </a:r>
            <a:r>
              <a:rPr sz="2000" u="sng" kern="0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2"/>
              </a:rPr>
              <a:t>Mark.Egbert@ca.usda.gov</a:t>
            </a:r>
            <a:r>
              <a:rPr sz="2000" kern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Office:</a:t>
            </a:r>
            <a:r>
              <a:rPr sz="2000" kern="0" spc="-10" dirty="0">
                <a:solidFill>
                  <a:srgbClr val="FFFFFF"/>
                </a:solidFill>
                <a:latin typeface="Calibri"/>
                <a:cs typeface="Calibri"/>
              </a:rPr>
              <a:t> 530-303-</a:t>
            </a:r>
            <a:r>
              <a:rPr sz="2000" kern="0" spc="-20" dirty="0">
                <a:solidFill>
                  <a:srgbClr val="FFFFFF"/>
                </a:solidFill>
                <a:latin typeface="Calibri"/>
                <a:cs typeface="Calibri"/>
              </a:rPr>
              <a:t>5328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>
              <a:lnSpc>
                <a:spcPct val="209210"/>
              </a:lnSpc>
            </a:pPr>
            <a:r>
              <a:rPr sz="2000" kern="0" dirty="0">
                <a:solidFill>
                  <a:srgbClr val="FFFFFF"/>
                </a:solidFill>
                <a:latin typeface="Calibri"/>
                <a:cs typeface="Calibri"/>
              </a:rPr>
              <a:t>Cell:</a:t>
            </a:r>
            <a:r>
              <a:rPr sz="2000" kern="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kern="0" spc="-10" dirty="0">
                <a:solidFill>
                  <a:srgbClr val="FFFFFF"/>
                </a:solidFill>
                <a:latin typeface="Calibri"/>
                <a:cs typeface="Calibri"/>
              </a:rPr>
              <a:t>530-957-</a:t>
            </a:r>
            <a:r>
              <a:rPr sz="2000" kern="0" spc="-20" dirty="0">
                <a:solidFill>
                  <a:srgbClr val="FFFFFF"/>
                </a:solidFill>
                <a:latin typeface="Calibri"/>
                <a:cs typeface="Calibri"/>
              </a:rPr>
              <a:t>3472</a:t>
            </a:r>
            <a:endParaRPr sz="20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12700" marR="5080" indent="635" algn="ctr">
              <a:lnSpc>
                <a:spcPct val="210526"/>
              </a:lnSpc>
              <a:spcBef>
                <a:spcPts val="80"/>
              </a:spcBef>
            </a:pPr>
            <a:r>
              <a:rPr sz="2400" u="sng" kern="0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3"/>
              </a:rPr>
              <a:t>www.eldoradorcd.org</a:t>
            </a:r>
            <a:r>
              <a:rPr sz="2400" kern="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u="sng" kern="0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www.georgetowndividercd.org</a:t>
            </a:r>
            <a:endParaRPr sz="24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TextBox 3"/>
          <p:cNvSpPr txBox="1"/>
          <p:nvPr/>
        </p:nvSpPr>
        <p:spPr>
          <a:xfrm>
            <a:off x="0" y="5570971"/>
            <a:ext cx="12192000" cy="751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73958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latin typeface="Canva Sans"/>
              </a:rPr>
              <a:t>“Biomass Collection Carried out by Local Government”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214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5DE07C9207E64D933955D0948D1CCD" ma:contentTypeVersion="16" ma:contentTypeDescription="Create a new document." ma:contentTypeScope="" ma:versionID="ca714e02ec5758fcc5aedca78d45304f">
  <xsd:schema xmlns:xsd="http://www.w3.org/2001/XMLSchema" xmlns:xs="http://www.w3.org/2001/XMLSchema" xmlns:p="http://schemas.microsoft.com/office/2006/metadata/properties" xmlns:ns3="0a2b2bf5-2f51-4294-ac2b-861092c0b928" xmlns:ns4="ccbb2aaf-4771-484c-a741-493904c3ac34" targetNamespace="http://schemas.microsoft.com/office/2006/metadata/properties" ma:root="true" ma:fieldsID="9780ded93f072fff02ac595f30ee7e4a" ns3:_="" ns4:_="">
    <xsd:import namespace="0a2b2bf5-2f51-4294-ac2b-861092c0b928"/>
    <xsd:import namespace="ccbb2aaf-4771-484c-a741-493904c3ac3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_activity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2b2bf5-2f51-4294-ac2b-861092c0b9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bb2aaf-4771-484c-a741-493904c3ac3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a2b2bf5-2f51-4294-ac2b-861092c0b928" xsi:nil="true"/>
  </documentManagement>
</p:properties>
</file>

<file path=customXml/itemProps1.xml><?xml version="1.0" encoding="utf-8"?>
<ds:datastoreItem xmlns:ds="http://schemas.openxmlformats.org/officeDocument/2006/customXml" ds:itemID="{8DBF46AA-7468-4CF9-AF11-D07D339EC4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2b2bf5-2f51-4294-ac2b-861092c0b928"/>
    <ds:schemaRef ds:uri="ccbb2aaf-4771-484c-a741-493904c3ac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CB7E01-1F90-493C-A06C-8997657599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0D9300-EAFD-4A84-8021-969EF8182FD1}">
  <ds:schemaRefs>
    <ds:schemaRef ds:uri="http://schemas.microsoft.com/office/2006/metadata/properties"/>
    <ds:schemaRef ds:uri="http://schemas.microsoft.com/office/infopath/2007/PartnerControls"/>
    <ds:schemaRef ds:uri="0a2b2bf5-2f51-4294-ac2b-861092c0b92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8731</TotalTime>
  <Words>112</Words>
  <Application>Microsoft Office PowerPoint</Application>
  <PresentationFormat>Widescreen</PresentationFormat>
  <Paragraphs>15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Office Theme</vt:lpstr>
      <vt:lpstr>1_Office Theme</vt:lpstr>
      <vt:lpstr>PowerPoint Presentation</vt:lpstr>
      <vt:lpstr>PowerPoint Presentation</vt:lpstr>
      <vt:lpstr>El Dorado &amp; Georgetown Divide Resource Conservation Districts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Mark Egbert District Manager El Dorado &amp; Georgetown Divide RCD’s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 Monaghan</dc:creator>
  <cp:lastModifiedBy>Brandon Romano</cp:lastModifiedBy>
  <cp:revision>10</cp:revision>
  <dcterms:created xsi:type="dcterms:W3CDTF">2024-06-05T22:19:18Z</dcterms:created>
  <dcterms:modified xsi:type="dcterms:W3CDTF">2024-06-29T05:53:47Z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0x010100B25DE07C9207E64D933955D0948D1CCD</vt:lpwstr>
  </property>
</Properties>
</file>