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2"/>
    <p:sldMasterId id="2147483679" r:id="rId3"/>
  </p:sldMasterIdLst>
  <p:sldIdLst>
    <p:sldId id="301" r:id="rId4"/>
    <p:sldId id="260" r:id="rId5"/>
    <p:sldId id="299" r:id="rId6"/>
    <p:sldId id="300" r:id="rId7"/>
    <p:sldId id="297" r:id="rId8"/>
    <p:sldId id="256" r:id="rId9"/>
    <p:sldId id="257" r:id="rId10"/>
    <p:sldId id="258" r:id="rId11"/>
    <p:sldId id="259" r:id="rId12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23C3F5-CDA5-EEFB-54E6-D2F6A81E6FAA}" v="2" dt="2024-06-29T05:53:47.93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876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e Anne Coleman" userId="S::bcoleman@pcwa.net::08a059fa-e7e7-4638-95ea-54763a5fe5c6" providerId="AD" clId="Web-{7D23C3F5-CDA5-EEFB-54E6-D2F6A81E6FAA}"/>
    <pc:docChg chg="modSld">
      <pc:chgData name="Brie Anne Coleman" userId="S::bcoleman@pcwa.net::08a059fa-e7e7-4638-95ea-54763a5fe5c6" providerId="AD" clId="Web-{7D23C3F5-CDA5-EEFB-54E6-D2F6A81E6FAA}" dt="2024-06-29T05:53:47.932" v="1" actId="20577"/>
      <pc:docMkLst>
        <pc:docMk/>
      </pc:docMkLst>
      <pc:sldChg chg="modSp">
        <pc:chgData name="Brie Anne Coleman" userId="S::bcoleman@pcwa.net::08a059fa-e7e7-4638-95ea-54763a5fe5c6" providerId="AD" clId="Web-{7D23C3F5-CDA5-EEFB-54E6-D2F6A81E6FAA}" dt="2024-06-29T05:53:47.932" v="1" actId="20577"/>
        <pc:sldMkLst>
          <pc:docMk/>
          <pc:sldMk cId="0" sldId="301"/>
        </pc:sldMkLst>
        <pc:spChg chg="mod">
          <ac:chgData name="Brie Anne Coleman" userId="S::bcoleman@pcwa.net::08a059fa-e7e7-4638-95ea-54763a5fe5c6" providerId="AD" clId="Web-{7D23C3F5-CDA5-EEFB-54E6-D2F6A81E6FAA}" dt="2024-06-29T05:53:47.932" v="1" actId="20577"/>
          <ac:spMkLst>
            <pc:docMk/>
            <pc:sldMk cId="0" sldId="301"/>
            <ac:spMk id="3" creationId="{00000000-0000-0000-0000-000000000000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4" Type="http://schemas.openxmlformats.org/officeDocument/2006/relationships/image" Target="../media/image3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4" Type="http://schemas.openxmlformats.org/officeDocument/2006/relationships/image" Target="../media/image3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5_2">
  <dgm:title val=""/>
  <dgm:desc val=""/>
  <dgm:catLst>
    <dgm:cat type="accent5" pri="15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0739B9-113B-41AE-8DD8-EEC066746243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452282BA-9DDF-451D-8F78-112E517B4FB3}">
      <dgm:prSet phldr="0" custT="1"/>
      <dgm:spPr/>
      <dgm:t>
        <a:bodyPr/>
        <a:lstStyle/>
        <a:p>
          <a:pPr algn="ctr">
            <a:lnSpc>
              <a:spcPct val="100000"/>
            </a:lnSpc>
            <a:defRPr b="1"/>
          </a:pPr>
          <a:r>
            <a: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Green Waste Collection Events</a:t>
          </a:r>
        </a:p>
      </dgm:t>
    </dgm:pt>
    <dgm:pt modelId="{FA791FEF-08CF-4E35-A5DF-B2CB5B4D7D52}" type="parTrans" cxnId="{0D87C3AC-7491-48C0-8C33-9806F1B450D3}">
      <dgm:prSet/>
      <dgm:spPr/>
      <dgm:t>
        <a:bodyPr/>
        <a:lstStyle/>
        <a:p>
          <a:endParaRPr lang="en-US"/>
        </a:p>
      </dgm:t>
    </dgm:pt>
    <dgm:pt modelId="{FA23B2E3-6190-426E-921E-EF5B23DE82CC}" type="sibTrans" cxnId="{0D87C3AC-7491-48C0-8C33-9806F1B450D3}">
      <dgm:prSet/>
      <dgm:spPr/>
      <dgm:t>
        <a:bodyPr/>
        <a:lstStyle/>
        <a:p>
          <a:endParaRPr lang="en-US"/>
        </a:p>
      </dgm:t>
    </dgm:pt>
    <dgm:pt modelId="{D0F9C9B1-560A-4792-8221-D50CBFC14162}">
      <dgm:prSet phldr="0" custT="1"/>
      <dgm:spPr/>
      <dgm:t>
        <a:bodyPr/>
        <a:lstStyle/>
        <a:p>
          <a:pPr algn="ctr">
            <a:lnSpc>
              <a:spcPct val="100000"/>
            </a:lnSpc>
            <a:defRPr b="1"/>
          </a:pPr>
          <a:r>
            <a:rPr lang="en-US" sz="1400" b="1" kern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Fuel Reduction Projects</a:t>
          </a:r>
          <a:r>
            <a:rPr lang="en-US" sz="1400" kern="1200" dirty="0">
              <a:latin typeface="Calibri Light" panose="020F0302020204030204"/>
            </a:rPr>
            <a:t> </a:t>
          </a:r>
        </a:p>
      </dgm:t>
    </dgm:pt>
    <dgm:pt modelId="{FBC707ED-1A81-4B95-846F-3402CD047662}" type="parTrans" cxnId="{CD0D3AA4-E688-4DD7-B03C-F9522E435ACD}">
      <dgm:prSet/>
      <dgm:spPr/>
      <dgm:t>
        <a:bodyPr/>
        <a:lstStyle/>
        <a:p>
          <a:endParaRPr lang="en-US"/>
        </a:p>
      </dgm:t>
    </dgm:pt>
    <dgm:pt modelId="{8FEF9A23-C855-4E06-A651-F5C39DEA075C}" type="sibTrans" cxnId="{CD0D3AA4-E688-4DD7-B03C-F9522E435ACD}">
      <dgm:prSet/>
      <dgm:spPr/>
      <dgm:t>
        <a:bodyPr/>
        <a:lstStyle/>
        <a:p>
          <a:endParaRPr lang="en-US"/>
        </a:p>
      </dgm:t>
    </dgm:pt>
    <dgm:pt modelId="{17D9752A-90BE-49AA-A30D-5AA8AB2948FE}">
      <dgm:prSet phldr="0" custT="1"/>
      <dgm:spPr/>
      <dgm:t>
        <a:bodyPr/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1" kern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Defensible Space Clearing Programs</a:t>
          </a:r>
        </a:p>
      </dgm:t>
    </dgm:pt>
    <dgm:pt modelId="{4635CB4A-68B5-4E17-8E0D-91331771254C}" type="parTrans" cxnId="{F970BCE1-4228-4397-9E0A-39A452451FA1}">
      <dgm:prSet/>
      <dgm:spPr/>
      <dgm:t>
        <a:bodyPr/>
        <a:lstStyle/>
        <a:p>
          <a:endParaRPr lang="en-US"/>
        </a:p>
      </dgm:t>
    </dgm:pt>
    <dgm:pt modelId="{717E9C17-6FA6-4FFF-B262-0A76DBDEDDA1}" type="sibTrans" cxnId="{F970BCE1-4228-4397-9E0A-39A452451FA1}">
      <dgm:prSet/>
      <dgm:spPr/>
      <dgm:t>
        <a:bodyPr/>
        <a:lstStyle/>
        <a:p>
          <a:endParaRPr lang="en-US"/>
        </a:p>
      </dgm:t>
    </dgm:pt>
    <dgm:pt modelId="{C0F4A12E-8950-48A0-ABE3-7C24F7D65E25}">
      <dgm:prSet phldr="0" custT="1"/>
      <dgm:spPr/>
      <dgm:t>
        <a:bodyPr/>
        <a:lstStyle/>
        <a:p>
          <a:pPr algn="ctr">
            <a:lnSpc>
              <a:spcPct val="100000"/>
            </a:lnSpc>
          </a:pPr>
          <a:endParaRPr lang="en-US" sz="1100" dirty="0">
            <a:latin typeface="Calibri Light" panose="020F0302020204030204"/>
          </a:endParaRPr>
        </a:p>
        <a:p>
          <a:pPr algn="ctr">
            <a:lnSpc>
              <a:spcPct val="100000"/>
            </a:lnSpc>
          </a:pPr>
          <a:endParaRPr lang="en-US" sz="1100" dirty="0">
            <a:latin typeface="Calibri Light" panose="020F0302020204030204"/>
          </a:endParaRPr>
        </a:p>
        <a:p>
          <a:pPr algn="ctr">
            <a:lnSpc>
              <a:spcPct val="100000"/>
            </a:lnSpc>
          </a:pPr>
          <a:r>
            <a:rPr lang="en-US" sz="1400" b="1" dirty="0">
              <a:latin typeface="Calibri Light" panose="020F0302020204030204"/>
            </a:rPr>
            <a:t>Funding Source: </a:t>
          </a:r>
          <a:r>
            <a:rPr lang="en-US" sz="1400" dirty="0">
              <a:latin typeface="Calibri Light" panose="020F0302020204030204"/>
            </a:rPr>
            <a:t>CAL FIRE, Northern Sierra Air Quality Management District, California Fire Safe Council </a:t>
          </a:r>
        </a:p>
        <a:p>
          <a:pPr algn="ctr">
            <a:lnSpc>
              <a:spcPct val="100000"/>
            </a:lnSpc>
          </a:pPr>
          <a:r>
            <a:rPr lang="en-US" sz="1400" b="1" dirty="0">
              <a:latin typeface="Calibri Light" panose="020F0302020204030204"/>
            </a:rPr>
            <a:t>Program Participants: </a:t>
          </a:r>
          <a:r>
            <a:rPr lang="en-US" sz="1400" dirty="0">
              <a:latin typeface="Calibri Light" panose="020F0302020204030204"/>
            </a:rPr>
            <a:t>30,000</a:t>
          </a:r>
        </a:p>
        <a:p>
          <a:pPr algn="ctr">
            <a:lnSpc>
              <a:spcPct val="100000"/>
            </a:lnSpc>
          </a:pPr>
          <a:r>
            <a:rPr lang="en-US" sz="1400" b="1" dirty="0">
              <a:latin typeface="Calibri Light" panose="020F0302020204030204"/>
            </a:rPr>
            <a:t>Acres Treated: </a:t>
          </a:r>
          <a:r>
            <a:rPr lang="en-US" sz="1400" dirty="0">
              <a:latin typeface="Calibri Light" panose="020F0302020204030204"/>
            </a:rPr>
            <a:t>45,000</a:t>
          </a:r>
        </a:p>
        <a:p>
          <a:pPr algn="ctr">
            <a:lnSpc>
              <a:spcPct val="100000"/>
            </a:lnSpc>
          </a:pPr>
          <a:r>
            <a:rPr lang="en-US" sz="1400" b="1" dirty="0">
              <a:latin typeface="Calibri Light" panose="020F0302020204030204"/>
            </a:rPr>
            <a:t>Biomass Tonnage Collected: </a:t>
          </a:r>
          <a:r>
            <a:rPr lang="en-US" sz="1400" dirty="0">
              <a:latin typeface="Calibri Light" panose="020F0302020204030204"/>
            </a:rPr>
            <a:t>20,000+</a:t>
          </a:r>
        </a:p>
        <a:p>
          <a:pPr algn="ctr">
            <a:lnSpc>
              <a:spcPct val="100000"/>
            </a:lnSpc>
          </a:pPr>
          <a:r>
            <a:rPr lang="en-US" sz="1400" b="1" dirty="0">
              <a:latin typeface="Calibri Light" panose="020F0302020204030204"/>
            </a:rPr>
            <a:t>Grant Dollars: </a:t>
          </a:r>
          <a:r>
            <a:rPr lang="en-US" sz="1400" dirty="0">
              <a:latin typeface="Calibri Light" panose="020F0302020204030204"/>
            </a:rPr>
            <a:t>$2.3 Million</a:t>
          </a:r>
        </a:p>
      </dgm:t>
    </dgm:pt>
    <dgm:pt modelId="{557D1C82-9067-45B5-BFBF-6BAC12A1908D}" type="parTrans" cxnId="{CD6EB04D-9E09-423E-9642-A6D845C0A03D}">
      <dgm:prSet/>
      <dgm:spPr/>
      <dgm:t>
        <a:bodyPr/>
        <a:lstStyle/>
        <a:p>
          <a:endParaRPr lang="en-US"/>
        </a:p>
      </dgm:t>
    </dgm:pt>
    <dgm:pt modelId="{90491417-257F-4DA1-822E-B20BDACCBDBA}" type="sibTrans" cxnId="{CD6EB04D-9E09-423E-9642-A6D845C0A03D}">
      <dgm:prSet/>
      <dgm:spPr/>
      <dgm:t>
        <a:bodyPr/>
        <a:lstStyle/>
        <a:p>
          <a:endParaRPr lang="en-US"/>
        </a:p>
      </dgm:t>
    </dgm:pt>
    <dgm:pt modelId="{C0AE81C4-3406-4021-921D-3F068B30EDEE}">
      <dgm:prSet phldr="0" custT="1"/>
      <dgm:spPr/>
      <dgm:t>
        <a:bodyPr/>
        <a:lstStyle/>
        <a:p>
          <a:pPr algn="ctr">
            <a:lnSpc>
              <a:spcPct val="100000"/>
            </a:lnSpc>
            <a:defRPr b="1"/>
          </a:pPr>
          <a:r>
            <a:rPr lang="en-US" sz="1400" b="1" kern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Forest</a:t>
          </a:r>
          <a:r>
            <a:rPr lang="en-US" sz="1400" kern="1200" dirty="0">
              <a:latin typeface="Calibri Light" panose="020F0302020204030204"/>
            </a:rPr>
            <a:t> </a:t>
          </a:r>
          <a:r>
            <a:rPr lang="en-US" sz="1400" b="1" kern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Health Projects</a:t>
          </a:r>
        </a:p>
      </dgm:t>
    </dgm:pt>
    <dgm:pt modelId="{8887C1F2-5A16-4A2F-85A6-3D6361AA6C9F}" type="parTrans" cxnId="{8F0EBEF7-3A0F-4D16-9528-38AEE5249643}">
      <dgm:prSet/>
      <dgm:spPr/>
      <dgm:t>
        <a:bodyPr/>
        <a:lstStyle/>
        <a:p>
          <a:endParaRPr lang="en-US"/>
        </a:p>
      </dgm:t>
    </dgm:pt>
    <dgm:pt modelId="{4BD3E33D-7CDA-4D14-A13B-1464756A877C}" type="sibTrans" cxnId="{8F0EBEF7-3A0F-4D16-9528-38AEE5249643}">
      <dgm:prSet/>
      <dgm:spPr/>
      <dgm:t>
        <a:bodyPr/>
        <a:lstStyle/>
        <a:p>
          <a:endParaRPr lang="en-US"/>
        </a:p>
      </dgm:t>
    </dgm:pt>
    <dgm:pt modelId="{C68362B5-13A6-42B6-91B8-8ABD592069F4}">
      <dgm:prSet phldr="0" custT="1"/>
      <dgm:spPr/>
      <dgm:t>
        <a:bodyPr/>
        <a:lstStyle/>
        <a:p>
          <a:pPr algn="ctr">
            <a:lnSpc>
              <a:spcPct val="100000"/>
            </a:lnSpc>
          </a:pPr>
          <a:endParaRPr lang="en-US" sz="1700" dirty="0"/>
        </a:p>
        <a:p>
          <a:pPr algn="ctr">
            <a:lnSpc>
              <a:spcPct val="100000"/>
            </a:lnSpc>
          </a:pPr>
          <a:r>
            <a:rPr lang="en-US" sz="1400" b="1" dirty="0"/>
            <a:t>Funding Source:  </a:t>
          </a:r>
          <a:r>
            <a:rPr lang="en-US" sz="1400" dirty="0"/>
            <a:t>FEMA/Cal OES &amp; Private Landowner Participants</a:t>
          </a:r>
        </a:p>
        <a:p>
          <a:pPr algn="ctr">
            <a:lnSpc>
              <a:spcPct val="100000"/>
            </a:lnSpc>
          </a:pPr>
          <a:r>
            <a:rPr lang="en-US" sz="1400" b="1" dirty="0"/>
            <a:t>Acres Treated: </a:t>
          </a:r>
          <a:r>
            <a:rPr lang="en-US" sz="1400" dirty="0"/>
            <a:t>2,500</a:t>
          </a:r>
        </a:p>
        <a:p>
          <a:pPr algn="ctr">
            <a:lnSpc>
              <a:spcPct val="100000"/>
            </a:lnSpc>
          </a:pPr>
          <a:r>
            <a:rPr lang="en-US" sz="1400" b="1" dirty="0"/>
            <a:t>Grant Dollars: </a:t>
          </a:r>
          <a:r>
            <a:rPr lang="en-US" sz="1400" dirty="0"/>
            <a:t>$12 Million</a:t>
          </a:r>
        </a:p>
        <a:p>
          <a:pPr algn="ctr">
            <a:lnSpc>
              <a:spcPct val="100000"/>
            </a:lnSpc>
          </a:pPr>
          <a:endParaRPr lang="en-US" sz="1700" dirty="0"/>
        </a:p>
      </dgm:t>
    </dgm:pt>
    <dgm:pt modelId="{1F41399B-BF08-487F-9456-FC8C6B4890AD}" type="parTrans" cxnId="{5D563CC9-F01F-4EA2-81A1-8D23BBED4AC9}">
      <dgm:prSet/>
      <dgm:spPr/>
      <dgm:t>
        <a:bodyPr/>
        <a:lstStyle/>
        <a:p>
          <a:endParaRPr lang="en-US"/>
        </a:p>
      </dgm:t>
    </dgm:pt>
    <dgm:pt modelId="{D1394B63-50DF-45A4-B652-B760C26EFD9B}" type="sibTrans" cxnId="{5D563CC9-F01F-4EA2-81A1-8D23BBED4AC9}">
      <dgm:prSet/>
      <dgm:spPr/>
      <dgm:t>
        <a:bodyPr/>
        <a:lstStyle/>
        <a:p>
          <a:endParaRPr lang="en-US"/>
        </a:p>
      </dgm:t>
    </dgm:pt>
    <dgm:pt modelId="{2722344B-D3F6-4147-97FF-B5A055699B2C}">
      <dgm:prSet phldr="0" custT="1"/>
      <dgm:spPr/>
      <dgm:t>
        <a:bodyPr/>
        <a:lstStyle/>
        <a:p>
          <a:pPr algn="ctr">
            <a:lnSpc>
              <a:spcPct val="100000"/>
            </a:lnSpc>
          </a:pPr>
          <a:endParaRPr lang="en-US" sz="1700" dirty="0"/>
        </a:p>
        <a:p>
          <a:pPr algn="ctr">
            <a:lnSpc>
              <a:spcPct val="100000"/>
            </a:lnSpc>
          </a:pPr>
          <a:r>
            <a:rPr lang="en-US" sz="1400" b="1" dirty="0"/>
            <a:t>Funding Source: </a:t>
          </a:r>
          <a:r>
            <a:rPr lang="en-US" sz="1400" dirty="0"/>
            <a:t>CAL FIRE Forest Health, Sierra Nevada Conservancy, National Fish &amp; Wildlife Foundation</a:t>
          </a:r>
        </a:p>
        <a:p>
          <a:pPr algn="ctr">
            <a:lnSpc>
              <a:spcPct val="100000"/>
            </a:lnSpc>
          </a:pPr>
          <a:r>
            <a:rPr lang="en-US" sz="1400" b="1" dirty="0"/>
            <a:t>Acres Treated: </a:t>
          </a:r>
          <a:r>
            <a:rPr lang="en-US" sz="1400" dirty="0"/>
            <a:t>5,700</a:t>
          </a:r>
        </a:p>
        <a:p>
          <a:pPr algn="ctr">
            <a:lnSpc>
              <a:spcPct val="100000"/>
            </a:lnSpc>
          </a:pPr>
          <a:r>
            <a:rPr lang="en-US" sz="1400" b="1" dirty="0"/>
            <a:t>Grant Dollars: </a:t>
          </a:r>
          <a:r>
            <a:rPr lang="en-US" sz="1400" dirty="0"/>
            <a:t>$13 Million</a:t>
          </a:r>
        </a:p>
      </dgm:t>
    </dgm:pt>
    <dgm:pt modelId="{8A09674E-78DB-44EB-9C82-5D5A87C68AF2}" type="parTrans" cxnId="{52ECD0E5-6ABE-461B-A2FA-0F82BC0CDAA0}">
      <dgm:prSet/>
      <dgm:spPr/>
      <dgm:t>
        <a:bodyPr/>
        <a:lstStyle/>
        <a:p>
          <a:endParaRPr lang="en-US"/>
        </a:p>
      </dgm:t>
    </dgm:pt>
    <dgm:pt modelId="{EBB3AED8-0732-4CB0-91A3-A8A26F742E13}" type="sibTrans" cxnId="{52ECD0E5-6ABE-461B-A2FA-0F82BC0CDAA0}">
      <dgm:prSet/>
      <dgm:spPr/>
      <dgm:t>
        <a:bodyPr/>
        <a:lstStyle/>
        <a:p>
          <a:endParaRPr lang="en-US"/>
        </a:p>
      </dgm:t>
    </dgm:pt>
    <dgm:pt modelId="{012C6189-3F00-4DFC-BEC4-4108495C62F3}">
      <dgm:prSet phldr="0" custT="1"/>
      <dgm:spPr/>
      <dgm:t>
        <a:bodyPr/>
        <a:lstStyle/>
        <a:p>
          <a:pPr algn="ctr">
            <a:lnSpc>
              <a:spcPct val="100000"/>
            </a:lnSpc>
          </a:pPr>
          <a:endParaRPr lang="en-US" sz="1700" dirty="0">
            <a:latin typeface="Calibri Light" panose="020F0302020204030204"/>
          </a:endParaRPr>
        </a:p>
        <a:p>
          <a:pPr algn="ctr">
            <a:lnSpc>
              <a:spcPct val="100000"/>
            </a:lnSpc>
          </a:pPr>
          <a:r>
            <a:rPr lang="en-US" sz="1400" b="1" dirty="0">
              <a:latin typeface="Calibri Light" panose="020F0302020204030204"/>
            </a:rPr>
            <a:t>Funding Source: </a:t>
          </a:r>
          <a:r>
            <a:rPr lang="en-US" sz="1400" dirty="0">
              <a:latin typeface="Calibri Light" panose="020F0302020204030204"/>
            </a:rPr>
            <a:t>CAL FIRE Wildfire Prevention Grants, FEMA/CAL OES Hazard Mitigation Assistance, PG&amp;E Foundation</a:t>
          </a:r>
        </a:p>
        <a:p>
          <a:pPr algn="ctr">
            <a:lnSpc>
              <a:spcPct val="100000"/>
            </a:lnSpc>
          </a:pPr>
          <a:r>
            <a:rPr lang="en-US" sz="1400" b="1" dirty="0">
              <a:latin typeface="Calibri Light" panose="020F0302020204030204"/>
            </a:rPr>
            <a:t>Acres Treated: </a:t>
          </a:r>
          <a:r>
            <a:rPr lang="en-US" sz="1400" dirty="0">
              <a:latin typeface="Calibri Light" panose="020F0302020204030204"/>
            </a:rPr>
            <a:t>7,800</a:t>
          </a:r>
        </a:p>
        <a:p>
          <a:pPr algn="ctr">
            <a:lnSpc>
              <a:spcPct val="100000"/>
            </a:lnSpc>
          </a:pPr>
          <a:r>
            <a:rPr lang="en-US" sz="1400" b="1" dirty="0">
              <a:latin typeface="Calibri Light" panose="020F0302020204030204"/>
            </a:rPr>
            <a:t>Grant Dollars: </a:t>
          </a:r>
          <a:r>
            <a:rPr lang="en-US" sz="1400" dirty="0">
              <a:latin typeface="Calibri Light" panose="020F0302020204030204"/>
            </a:rPr>
            <a:t>$30 Million</a:t>
          </a:r>
        </a:p>
      </dgm:t>
    </dgm:pt>
    <dgm:pt modelId="{82E916D7-19CA-410F-AD5F-9FF9F2904709}" type="parTrans" cxnId="{434F4E4F-D2A4-47CA-91A5-656322830FFD}">
      <dgm:prSet/>
      <dgm:spPr/>
      <dgm:t>
        <a:bodyPr/>
        <a:lstStyle/>
        <a:p>
          <a:endParaRPr lang="en-US"/>
        </a:p>
      </dgm:t>
    </dgm:pt>
    <dgm:pt modelId="{C87FDAAA-2D01-4CD6-BA37-3FB174B4CC7A}" type="sibTrans" cxnId="{434F4E4F-D2A4-47CA-91A5-656322830FFD}">
      <dgm:prSet/>
      <dgm:spPr/>
      <dgm:t>
        <a:bodyPr/>
        <a:lstStyle/>
        <a:p>
          <a:endParaRPr lang="en-US"/>
        </a:p>
      </dgm:t>
    </dgm:pt>
    <dgm:pt modelId="{A4824ED7-8C68-4E03-A188-917C2CF463A9}" type="pres">
      <dgm:prSet presAssocID="{100739B9-113B-41AE-8DD8-EEC066746243}" presName="root" presStyleCnt="0">
        <dgm:presLayoutVars>
          <dgm:dir/>
          <dgm:resizeHandles val="exact"/>
        </dgm:presLayoutVars>
      </dgm:prSet>
      <dgm:spPr/>
    </dgm:pt>
    <dgm:pt modelId="{BA568AD2-B224-4081-B064-0FD27D3507B0}" type="pres">
      <dgm:prSet presAssocID="{452282BA-9DDF-451D-8F78-112E517B4FB3}" presName="compNode" presStyleCnt="0"/>
      <dgm:spPr/>
    </dgm:pt>
    <dgm:pt modelId="{FEF2A551-E4B2-4E42-B0ED-047C1256C8E2}" type="pres">
      <dgm:prSet presAssocID="{452282BA-9DDF-451D-8F78-112E517B4FB3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 tree outline"/>
        </a:ext>
      </dgm:extLst>
    </dgm:pt>
    <dgm:pt modelId="{1BBF809D-7FFD-4D57-9F08-F934D6328C8F}" type="pres">
      <dgm:prSet presAssocID="{452282BA-9DDF-451D-8F78-112E517B4FB3}" presName="iconSpace" presStyleCnt="0"/>
      <dgm:spPr/>
    </dgm:pt>
    <dgm:pt modelId="{FE94B8E3-3BD5-4FF1-800F-68409ADFB524}" type="pres">
      <dgm:prSet presAssocID="{452282BA-9DDF-451D-8F78-112E517B4FB3}" presName="parTx" presStyleLbl="revTx" presStyleIdx="0" presStyleCnt="8">
        <dgm:presLayoutVars>
          <dgm:chMax val="0"/>
          <dgm:chPref val="0"/>
        </dgm:presLayoutVars>
      </dgm:prSet>
      <dgm:spPr/>
    </dgm:pt>
    <dgm:pt modelId="{4C05AD64-A827-459F-8BE7-0FDC4BE12CD3}" type="pres">
      <dgm:prSet presAssocID="{452282BA-9DDF-451D-8F78-112E517B4FB3}" presName="txSpace" presStyleCnt="0"/>
      <dgm:spPr/>
    </dgm:pt>
    <dgm:pt modelId="{4AE72863-F776-46FD-9DEA-1DC05A84A8E6}" type="pres">
      <dgm:prSet presAssocID="{452282BA-9DDF-451D-8F78-112E517B4FB3}" presName="desTx" presStyleLbl="revTx" presStyleIdx="1" presStyleCnt="8">
        <dgm:presLayoutVars/>
      </dgm:prSet>
      <dgm:spPr/>
    </dgm:pt>
    <dgm:pt modelId="{D61A5454-F517-4089-95A1-8BEEE8200C5D}" type="pres">
      <dgm:prSet presAssocID="{FA23B2E3-6190-426E-921E-EF5B23DE82CC}" presName="sibTrans" presStyleCnt="0"/>
      <dgm:spPr/>
    </dgm:pt>
    <dgm:pt modelId="{459D3001-8FF9-4D76-88D3-02613578911B}" type="pres">
      <dgm:prSet presAssocID="{D0F9C9B1-560A-4792-8221-D50CBFC14162}" presName="compNode" presStyleCnt="0"/>
      <dgm:spPr/>
    </dgm:pt>
    <dgm:pt modelId="{4FD0F455-BEAE-4C13-B349-0003CA2EBE10}" type="pres">
      <dgm:prSet presAssocID="{D0F9C9B1-560A-4792-8221-D50CBFC1416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ee Stump outline"/>
        </a:ext>
      </dgm:extLst>
    </dgm:pt>
    <dgm:pt modelId="{DA8DADA5-FC6C-46A0-A09A-147AE3EE1973}" type="pres">
      <dgm:prSet presAssocID="{D0F9C9B1-560A-4792-8221-D50CBFC14162}" presName="iconSpace" presStyleCnt="0"/>
      <dgm:spPr/>
    </dgm:pt>
    <dgm:pt modelId="{866A6612-7899-428A-A426-B31409D0CAE9}" type="pres">
      <dgm:prSet presAssocID="{D0F9C9B1-560A-4792-8221-D50CBFC14162}" presName="parTx" presStyleLbl="revTx" presStyleIdx="2" presStyleCnt="8">
        <dgm:presLayoutVars>
          <dgm:chMax val="0"/>
          <dgm:chPref val="0"/>
        </dgm:presLayoutVars>
      </dgm:prSet>
      <dgm:spPr/>
    </dgm:pt>
    <dgm:pt modelId="{9D30075A-2815-440D-82AF-A181B6765FCA}" type="pres">
      <dgm:prSet presAssocID="{D0F9C9B1-560A-4792-8221-D50CBFC14162}" presName="txSpace" presStyleCnt="0"/>
      <dgm:spPr/>
    </dgm:pt>
    <dgm:pt modelId="{EB989779-3CA5-4ED5-B1E4-BC5CA0DB14A3}" type="pres">
      <dgm:prSet presAssocID="{D0F9C9B1-560A-4792-8221-D50CBFC14162}" presName="desTx" presStyleLbl="revTx" presStyleIdx="3" presStyleCnt="8">
        <dgm:presLayoutVars/>
      </dgm:prSet>
      <dgm:spPr/>
    </dgm:pt>
    <dgm:pt modelId="{0370D40B-0D00-402C-B8DE-D1666B733AE0}" type="pres">
      <dgm:prSet presAssocID="{8FEF9A23-C855-4E06-A651-F5C39DEA075C}" presName="sibTrans" presStyleCnt="0"/>
      <dgm:spPr/>
    </dgm:pt>
    <dgm:pt modelId="{8733D071-E108-4A8C-B8C5-74F9AF1B9C24}" type="pres">
      <dgm:prSet presAssocID="{C0AE81C4-3406-4021-921D-3F068B30EDEE}" presName="compNode" presStyleCnt="0"/>
      <dgm:spPr/>
    </dgm:pt>
    <dgm:pt modelId="{BCCB53B8-C0EB-4D25-9A92-BCAEFBA9CD1B}" type="pres">
      <dgm:prSet presAssocID="{C0AE81C4-3406-4021-921D-3F068B30EDE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est scene outline"/>
        </a:ext>
      </dgm:extLst>
    </dgm:pt>
    <dgm:pt modelId="{1DB58963-CF09-4051-9ABD-60DE879A65E5}" type="pres">
      <dgm:prSet presAssocID="{C0AE81C4-3406-4021-921D-3F068B30EDEE}" presName="iconSpace" presStyleCnt="0"/>
      <dgm:spPr/>
    </dgm:pt>
    <dgm:pt modelId="{13154832-751E-4D52-86DB-C7F9E4853490}" type="pres">
      <dgm:prSet presAssocID="{C0AE81C4-3406-4021-921D-3F068B30EDEE}" presName="parTx" presStyleLbl="revTx" presStyleIdx="4" presStyleCnt="8">
        <dgm:presLayoutVars>
          <dgm:chMax val="0"/>
          <dgm:chPref val="0"/>
        </dgm:presLayoutVars>
      </dgm:prSet>
      <dgm:spPr/>
    </dgm:pt>
    <dgm:pt modelId="{D95AA01B-27C8-4783-B82D-094537D73A0A}" type="pres">
      <dgm:prSet presAssocID="{C0AE81C4-3406-4021-921D-3F068B30EDEE}" presName="txSpace" presStyleCnt="0"/>
      <dgm:spPr/>
    </dgm:pt>
    <dgm:pt modelId="{893C7D72-CA6C-4685-9C66-A48CE5F67270}" type="pres">
      <dgm:prSet presAssocID="{C0AE81C4-3406-4021-921D-3F068B30EDEE}" presName="desTx" presStyleLbl="revTx" presStyleIdx="5" presStyleCnt="8">
        <dgm:presLayoutVars/>
      </dgm:prSet>
      <dgm:spPr/>
    </dgm:pt>
    <dgm:pt modelId="{0A28E59E-66AC-4E80-9DD8-89AC4757CE89}" type="pres">
      <dgm:prSet presAssocID="{4BD3E33D-7CDA-4D14-A13B-1464756A877C}" presName="sibTrans" presStyleCnt="0"/>
      <dgm:spPr/>
    </dgm:pt>
    <dgm:pt modelId="{0667F2DD-C73B-42A1-A0C8-3DFA6BACDD2B}" type="pres">
      <dgm:prSet presAssocID="{17D9752A-90BE-49AA-A30D-5AA8AB2948FE}" presName="compNode" presStyleCnt="0"/>
      <dgm:spPr/>
    </dgm:pt>
    <dgm:pt modelId="{B30EB112-B3EF-4BA1-9528-71AF465E7052}" type="pres">
      <dgm:prSet presAssocID="{17D9752A-90BE-49AA-A30D-5AA8AB2948FE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47654EB6-BA06-4F30-99E2-98DFC0803857}" type="pres">
      <dgm:prSet presAssocID="{17D9752A-90BE-49AA-A30D-5AA8AB2948FE}" presName="iconSpace" presStyleCnt="0"/>
      <dgm:spPr/>
    </dgm:pt>
    <dgm:pt modelId="{5A02A067-84E7-4F34-AD08-80DFA1BA9BA1}" type="pres">
      <dgm:prSet presAssocID="{17D9752A-90BE-49AA-A30D-5AA8AB2948FE}" presName="parTx" presStyleLbl="revTx" presStyleIdx="6" presStyleCnt="8">
        <dgm:presLayoutVars>
          <dgm:chMax val="0"/>
          <dgm:chPref val="0"/>
        </dgm:presLayoutVars>
      </dgm:prSet>
      <dgm:spPr/>
    </dgm:pt>
    <dgm:pt modelId="{9120EA17-C609-4BB7-AD3F-AC5384A4F110}" type="pres">
      <dgm:prSet presAssocID="{17D9752A-90BE-49AA-A30D-5AA8AB2948FE}" presName="txSpace" presStyleCnt="0"/>
      <dgm:spPr/>
    </dgm:pt>
    <dgm:pt modelId="{7D75A029-409B-4A5B-A235-7C7129DA7F63}" type="pres">
      <dgm:prSet presAssocID="{17D9752A-90BE-49AA-A30D-5AA8AB2948FE}" presName="desTx" presStyleLbl="revTx" presStyleIdx="7" presStyleCnt="8">
        <dgm:presLayoutVars/>
      </dgm:prSet>
      <dgm:spPr/>
    </dgm:pt>
  </dgm:ptLst>
  <dgm:cxnLst>
    <dgm:cxn modelId="{67AE260B-1D53-46C3-AF3D-4D50B2C1EA4C}" type="presOf" srcId="{452282BA-9DDF-451D-8F78-112E517B4FB3}" destId="{FE94B8E3-3BD5-4FF1-800F-68409ADFB524}" srcOrd="0" destOrd="0" presId="urn:microsoft.com/office/officeart/2018/2/layout/IconLabelDescriptionList"/>
    <dgm:cxn modelId="{5374680B-FB36-454A-86D9-97CC88C7456F}" type="presOf" srcId="{2722344B-D3F6-4147-97FF-B5A055699B2C}" destId="{893C7D72-CA6C-4685-9C66-A48CE5F67270}" srcOrd="0" destOrd="0" presId="urn:microsoft.com/office/officeart/2018/2/layout/IconLabelDescriptionList"/>
    <dgm:cxn modelId="{6B6AE923-1E40-4C3D-A31E-03613B59E83C}" type="presOf" srcId="{012C6189-3F00-4DFC-BEC4-4108495C62F3}" destId="{EB989779-3CA5-4ED5-B1E4-BC5CA0DB14A3}" srcOrd="0" destOrd="0" presId="urn:microsoft.com/office/officeart/2018/2/layout/IconLabelDescriptionList"/>
    <dgm:cxn modelId="{ACCA5B2E-8E7C-4ED5-B20B-C707C7524DFD}" type="presOf" srcId="{100739B9-113B-41AE-8DD8-EEC066746243}" destId="{A4824ED7-8C68-4E03-A188-917C2CF463A9}" srcOrd="0" destOrd="0" presId="urn:microsoft.com/office/officeart/2018/2/layout/IconLabelDescriptionList"/>
    <dgm:cxn modelId="{9F355E35-4343-4D22-B005-1A05587C2541}" type="presOf" srcId="{C0F4A12E-8950-48A0-ABE3-7C24F7D65E25}" destId="{4AE72863-F776-46FD-9DEA-1DC05A84A8E6}" srcOrd="0" destOrd="0" presId="urn:microsoft.com/office/officeart/2018/2/layout/IconLabelDescriptionList"/>
    <dgm:cxn modelId="{CD6EB04D-9E09-423E-9642-A6D845C0A03D}" srcId="{452282BA-9DDF-451D-8F78-112E517B4FB3}" destId="{C0F4A12E-8950-48A0-ABE3-7C24F7D65E25}" srcOrd="0" destOrd="0" parTransId="{557D1C82-9067-45B5-BFBF-6BAC12A1908D}" sibTransId="{90491417-257F-4DA1-822E-B20BDACCBDBA}"/>
    <dgm:cxn modelId="{434F4E4F-D2A4-47CA-91A5-656322830FFD}" srcId="{D0F9C9B1-560A-4792-8221-D50CBFC14162}" destId="{012C6189-3F00-4DFC-BEC4-4108495C62F3}" srcOrd="0" destOrd="0" parTransId="{82E916D7-19CA-410F-AD5F-9FF9F2904709}" sibTransId="{C87FDAAA-2D01-4CD6-BA37-3FB174B4CC7A}"/>
    <dgm:cxn modelId="{9C427D56-83F6-46D5-933B-A296E0F0420A}" type="presOf" srcId="{17D9752A-90BE-49AA-A30D-5AA8AB2948FE}" destId="{5A02A067-84E7-4F34-AD08-80DFA1BA9BA1}" srcOrd="0" destOrd="0" presId="urn:microsoft.com/office/officeart/2018/2/layout/IconLabelDescriptionList"/>
    <dgm:cxn modelId="{CD0D3AA4-E688-4DD7-B03C-F9522E435ACD}" srcId="{100739B9-113B-41AE-8DD8-EEC066746243}" destId="{D0F9C9B1-560A-4792-8221-D50CBFC14162}" srcOrd="1" destOrd="0" parTransId="{FBC707ED-1A81-4B95-846F-3402CD047662}" sibTransId="{8FEF9A23-C855-4E06-A651-F5C39DEA075C}"/>
    <dgm:cxn modelId="{043BF8A4-1220-43A3-B86A-EFFDFAA4011C}" type="presOf" srcId="{C68362B5-13A6-42B6-91B8-8ABD592069F4}" destId="{7D75A029-409B-4A5B-A235-7C7129DA7F63}" srcOrd="0" destOrd="0" presId="urn:microsoft.com/office/officeart/2018/2/layout/IconLabelDescriptionList"/>
    <dgm:cxn modelId="{0D87C3AC-7491-48C0-8C33-9806F1B450D3}" srcId="{100739B9-113B-41AE-8DD8-EEC066746243}" destId="{452282BA-9DDF-451D-8F78-112E517B4FB3}" srcOrd="0" destOrd="0" parTransId="{FA791FEF-08CF-4E35-A5DF-B2CB5B4D7D52}" sibTransId="{FA23B2E3-6190-426E-921E-EF5B23DE82CC}"/>
    <dgm:cxn modelId="{5D563CC9-F01F-4EA2-81A1-8D23BBED4AC9}" srcId="{17D9752A-90BE-49AA-A30D-5AA8AB2948FE}" destId="{C68362B5-13A6-42B6-91B8-8ABD592069F4}" srcOrd="0" destOrd="0" parTransId="{1F41399B-BF08-487F-9456-FC8C6B4890AD}" sibTransId="{D1394B63-50DF-45A4-B652-B760C26EFD9B}"/>
    <dgm:cxn modelId="{1B51F7D2-C44C-4CD5-88E8-85A90570E9CC}" type="presOf" srcId="{D0F9C9B1-560A-4792-8221-D50CBFC14162}" destId="{866A6612-7899-428A-A426-B31409D0CAE9}" srcOrd="0" destOrd="0" presId="urn:microsoft.com/office/officeart/2018/2/layout/IconLabelDescriptionList"/>
    <dgm:cxn modelId="{F970BCE1-4228-4397-9E0A-39A452451FA1}" srcId="{100739B9-113B-41AE-8DD8-EEC066746243}" destId="{17D9752A-90BE-49AA-A30D-5AA8AB2948FE}" srcOrd="3" destOrd="0" parTransId="{4635CB4A-68B5-4E17-8E0D-91331771254C}" sibTransId="{717E9C17-6FA6-4FFF-B262-0A76DBDEDDA1}"/>
    <dgm:cxn modelId="{52ECD0E5-6ABE-461B-A2FA-0F82BC0CDAA0}" srcId="{C0AE81C4-3406-4021-921D-3F068B30EDEE}" destId="{2722344B-D3F6-4147-97FF-B5A055699B2C}" srcOrd="0" destOrd="0" parTransId="{8A09674E-78DB-44EB-9C82-5D5A87C68AF2}" sibTransId="{EBB3AED8-0732-4CB0-91A3-A8A26F742E13}"/>
    <dgm:cxn modelId="{8F0EBEF7-3A0F-4D16-9528-38AEE5249643}" srcId="{100739B9-113B-41AE-8DD8-EEC066746243}" destId="{C0AE81C4-3406-4021-921D-3F068B30EDEE}" srcOrd="2" destOrd="0" parTransId="{8887C1F2-5A16-4A2F-85A6-3D6361AA6C9F}" sibTransId="{4BD3E33D-7CDA-4D14-A13B-1464756A877C}"/>
    <dgm:cxn modelId="{B61D59FE-6C26-4730-879E-85C9AD3D9946}" type="presOf" srcId="{C0AE81C4-3406-4021-921D-3F068B30EDEE}" destId="{13154832-751E-4D52-86DB-C7F9E4853490}" srcOrd="0" destOrd="0" presId="urn:microsoft.com/office/officeart/2018/2/layout/IconLabelDescriptionList"/>
    <dgm:cxn modelId="{2085A9F6-1380-4D3F-8379-0D64CEFEDC53}" type="presParOf" srcId="{A4824ED7-8C68-4E03-A188-917C2CF463A9}" destId="{BA568AD2-B224-4081-B064-0FD27D3507B0}" srcOrd="0" destOrd="0" presId="urn:microsoft.com/office/officeart/2018/2/layout/IconLabelDescriptionList"/>
    <dgm:cxn modelId="{0DFF605A-A5A3-4793-ABF5-39D793F1577A}" type="presParOf" srcId="{BA568AD2-B224-4081-B064-0FD27D3507B0}" destId="{FEF2A551-E4B2-4E42-B0ED-047C1256C8E2}" srcOrd="0" destOrd="0" presId="urn:microsoft.com/office/officeart/2018/2/layout/IconLabelDescriptionList"/>
    <dgm:cxn modelId="{381AE4A1-B149-4734-815D-5A6C1D76BF0B}" type="presParOf" srcId="{BA568AD2-B224-4081-B064-0FD27D3507B0}" destId="{1BBF809D-7FFD-4D57-9F08-F934D6328C8F}" srcOrd="1" destOrd="0" presId="urn:microsoft.com/office/officeart/2018/2/layout/IconLabelDescriptionList"/>
    <dgm:cxn modelId="{6BDCEC3C-F1B4-4303-B737-42FB73D4E082}" type="presParOf" srcId="{BA568AD2-B224-4081-B064-0FD27D3507B0}" destId="{FE94B8E3-3BD5-4FF1-800F-68409ADFB524}" srcOrd="2" destOrd="0" presId="urn:microsoft.com/office/officeart/2018/2/layout/IconLabelDescriptionList"/>
    <dgm:cxn modelId="{67CDF4D3-9997-4A16-95C3-4103877DA354}" type="presParOf" srcId="{BA568AD2-B224-4081-B064-0FD27D3507B0}" destId="{4C05AD64-A827-459F-8BE7-0FDC4BE12CD3}" srcOrd="3" destOrd="0" presId="urn:microsoft.com/office/officeart/2018/2/layout/IconLabelDescriptionList"/>
    <dgm:cxn modelId="{793A902E-5217-46A1-B4A8-91001D1F4CF8}" type="presParOf" srcId="{BA568AD2-B224-4081-B064-0FD27D3507B0}" destId="{4AE72863-F776-46FD-9DEA-1DC05A84A8E6}" srcOrd="4" destOrd="0" presId="urn:microsoft.com/office/officeart/2018/2/layout/IconLabelDescriptionList"/>
    <dgm:cxn modelId="{67F6F19A-3792-4409-8558-45D49DE5132A}" type="presParOf" srcId="{A4824ED7-8C68-4E03-A188-917C2CF463A9}" destId="{D61A5454-F517-4089-95A1-8BEEE8200C5D}" srcOrd="1" destOrd="0" presId="urn:microsoft.com/office/officeart/2018/2/layout/IconLabelDescriptionList"/>
    <dgm:cxn modelId="{E6462940-F983-490C-A7AD-D66EED409543}" type="presParOf" srcId="{A4824ED7-8C68-4E03-A188-917C2CF463A9}" destId="{459D3001-8FF9-4D76-88D3-02613578911B}" srcOrd="2" destOrd="0" presId="urn:microsoft.com/office/officeart/2018/2/layout/IconLabelDescriptionList"/>
    <dgm:cxn modelId="{41463A69-1B6C-4FAF-A6A0-B1738F48FD07}" type="presParOf" srcId="{459D3001-8FF9-4D76-88D3-02613578911B}" destId="{4FD0F455-BEAE-4C13-B349-0003CA2EBE10}" srcOrd="0" destOrd="0" presId="urn:microsoft.com/office/officeart/2018/2/layout/IconLabelDescriptionList"/>
    <dgm:cxn modelId="{1F7F5D9E-9EDC-4F73-B72D-8008499A24A9}" type="presParOf" srcId="{459D3001-8FF9-4D76-88D3-02613578911B}" destId="{DA8DADA5-FC6C-46A0-A09A-147AE3EE1973}" srcOrd="1" destOrd="0" presId="urn:microsoft.com/office/officeart/2018/2/layout/IconLabelDescriptionList"/>
    <dgm:cxn modelId="{819FA930-0B1E-4775-8634-13805CF8D4E8}" type="presParOf" srcId="{459D3001-8FF9-4D76-88D3-02613578911B}" destId="{866A6612-7899-428A-A426-B31409D0CAE9}" srcOrd="2" destOrd="0" presId="urn:microsoft.com/office/officeart/2018/2/layout/IconLabelDescriptionList"/>
    <dgm:cxn modelId="{8A30C4FF-6193-4D48-B049-C5F175A9DD36}" type="presParOf" srcId="{459D3001-8FF9-4D76-88D3-02613578911B}" destId="{9D30075A-2815-440D-82AF-A181B6765FCA}" srcOrd="3" destOrd="0" presId="urn:microsoft.com/office/officeart/2018/2/layout/IconLabelDescriptionList"/>
    <dgm:cxn modelId="{8AC10C72-589F-4A7A-95B0-34EF79F28E9D}" type="presParOf" srcId="{459D3001-8FF9-4D76-88D3-02613578911B}" destId="{EB989779-3CA5-4ED5-B1E4-BC5CA0DB14A3}" srcOrd="4" destOrd="0" presId="urn:microsoft.com/office/officeart/2018/2/layout/IconLabelDescriptionList"/>
    <dgm:cxn modelId="{07F28804-24E4-445F-AD1D-7D09505495E8}" type="presParOf" srcId="{A4824ED7-8C68-4E03-A188-917C2CF463A9}" destId="{0370D40B-0D00-402C-B8DE-D1666B733AE0}" srcOrd="3" destOrd="0" presId="urn:microsoft.com/office/officeart/2018/2/layout/IconLabelDescriptionList"/>
    <dgm:cxn modelId="{0DF04923-5326-444F-B9CE-D056ABFBD14D}" type="presParOf" srcId="{A4824ED7-8C68-4E03-A188-917C2CF463A9}" destId="{8733D071-E108-4A8C-B8C5-74F9AF1B9C24}" srcOrd="4" destOrd="0" presId="urn:microsoft.com/office/officeart/2018/2/layout/IconLabelDescriptionList"/>
    <dgm:cxn modelId="{0C0DF75B-015D-4644-ADDC-910BC3D38E78}" type="presParOf" srcId="{8733D071-E108-4A8C-B8C5-74F9AF1B9C24}" destId="{BCCB53B8-C0EB-4D25-9A92-BCAEFBA9CD1B}" srcOrd="0" destOrd="0" presId="urn:microsoft.com/office/officeart/2018/2/layout/IconLabelDescriptionList"/>
    <dgm:cxn modelId="{917E2D4E-00D5-4C7E-AB64-E4A9C88E7244}" type="presParOf" srcId="{8733D071-E108-4A8C-B8C5-74F9AF1B9C24}" destId="{1DB58963-CF09-4051-9ABD-60DE879A65E5}" srcOrd="1" destOrd="0" presId="urn:microsoft.com/office/officeart/2018/2/layout/IconLabelDescriptionList"/>
    <dgm:cxn modelId="{E2D9927F-65B4-4CDA-B92E-F72750608573}" type="presParOf" srcId="{8733D071-E108-4A8C-B8C5-74F9AF1B9C24}" destId="{13154832-751E-4D52-86DB-C7F9E4853490}" srcOrd="2" destOrd="0" presId="urn:microsoft.com/office/officeart/2018/2/layout/IconLabelDescriptionList"/>
    <dgm:cxn modelId="{FA7E8E90-F899-4BA1-AC1C-232EDBC032EE}" type="presParOf" srcId="{8733D071-E108-4A8C-B8C5-74F9AF1B9C24}" destId="{D95AA01B-27C8-4783-B82D-094537D73A0A}" srcOrd="3" destOrd="0" presId="urn:microsoft.com/office/officeart/2018/2/layout/IconLabelDescriptionList"/>
    <dgm:cxn modelId="{F01E3521-B700-40E9-A1C5-FD8B3FA3F1B5}" type="presParOf" srcId="{8733D071-E108-4A8C-B8C5-74F9AF1B9C24}" destId="{893C7D72-CA6C-4685-9C66-A48CE5F67270}" srcOrd="4" destOrd="0" presId="urn:microsoft.com/office/officeart/2018/2/layout/IconLabelDescriptionList"/>
    <dgm:cxn modelId="{2B28C549-314F-4682-BB73-E4CC74139497}" type="presParOf" srcId="{A4824ED7-8C68-4E03-A188-917C2CF463A9}" destId="{0A28E59E-66AC-4E80-9DD8-89AC4757CE89}" srcOrd="5" destOrd="0" presId="urn:microsoft.com/office/officeart/2018/2/layout/IconLabelDescriptionList"/>
    <dgm:cxn modelId="{7F13540A-8D75-494C-B321-1D5E0BB2EC72}" type="presParOf" srcId="{A4824ED7-8C68-4E03-A188-917C2CF463A9}" destId="{0667F2DD-C73B-42A1-A0C8-3DFA6BACDD2B}" srcOrd="6" destOrd="0" presId="urn:microsoft.com/office/officeart/2018/2/layout/IconLabelDescriptionList"/>
    <dgm:cxn modelId="{8D2FAA4A-229C-4EFC-819B-ECEF82ACEFF0}" type="presParOf" srcId="{0667F2DD-C73B-42A1-A0C8-3DFA6BACDD2B}" destId="{B30EB112-B3EF-4BA1-9528-71AF465E7052}" srcOrd="0" destOrd="0" presId="urn:microsoft.com/office/officeart/2018/2/layout/IconLabelDescriptionList"/>
    <dgm:cxn modelId="{5CD43275-1CCB-41DB-87C4-5BE42D7C4B74}" type="presParOf" srcId="{0667F2DD-C73B-42A1-A0C8-3DFA6BACDD2B}" destId="{47654EB6-BA06-4F30-99E2-98DFC0803857}" srcOrd="1" destOrd="0" presId="urn:microsoft.com/office/officeart/2018/2/layout/IconLabelDescriptionList"/>
    <dgm:cxn modelId="{509BD0B5-B84C-4CDF-B366-39F1EDA90EC1}" type="presParOf" srcId="{0667F2DD-C73B-42A1-A0C8-3DFA6BACDD2B}" destId="{5A02A067-84E7-4F34-AD08-80DFA1BA9BA1}" srcOrd="2" destOrd="0" presId="urn:microsoft.com/office/officeart/2018/2/layout/IconLabelDescriptionList"/>
    <dgm:cxn modelId="{1C696BDD-CA96-4CF0-9906-57F6CF2B93D0}" type="presParOf" srcId="{0667F2DD-C73B-42A1-A0C8-3DFA6BACDD2B}" destId="{9120EA17-C609-4BB7-AD3F-AC5384A4F110}" srcOrd="3" destOrd="0" presId="urn:microsoft.com/office/officeart/2018/2/layout/IconLabelDescriptionList"/>
    <dgm:cxn modelId="{8A9B5C42-DF2E-429E-9F83-F5E10D8287B2}" type="presParOf" srcId="{0667F2DD-C73B-42A1-A0C8-3DFA6BACDD2B}" destId="{7D75A029-409B-4A5B-A235-7C7129DA7F63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E8171E-FD3E-48A9-8B4D-DDF382D201F0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accent5_2" csCatId="accent5" phldr="1"/>
      <dgm:spPr/>
      <dgm:t>
        <a:bodyPr/>
        <a:lstStyle/>
        <a:p>
          <a:endParaRPr lang="en-US"/>
        </a:p>
      </dgm:t>
    </dgm:pt>
    <dgm:pt modelId="{E2A24398-F023-4B12-9DFB-4E0E546BAFBB}">
      <dgm:prSet/>
      <dgm:spPr/>
      <dgm:t>
        <a:bodyPr/>
        <a:lstStyle/>
        <a:p>
          <a:pPr>
            <a:defRPr b="1"/>
          </a:pPr>
          <a:r>
            <a:rPr lang="en-US"/>
            <a:t>Full Time Fuels Crew</a:t>
          </a:r>
        </a:p>
      </dgm:t>
    </dgm:pt>
    <dgm:pt modelId="{32ECAC25-F0CA-49FB-929F-CE6BC414FE4D}" type="parTrans" cxnId="{0DA042F9-66C3-416C-BDA0-70DF3A492288}">
      <dgm:prSet/>
      <dgm:spPr/>
      <dgm:t>
        <a:bodyPr/>
        <a:lstStyle/>
        <a:p>
          <a:endParaRPr lang="en-US"/>
        </a:p>
      </dgm:t>
    </dgm:pt>
    <dgm:pt modelId="{307E1770-39D0-4D85-B7A4-1ADB271F91BA}" type="sibTrans" cxnId="{0DA042F9-66C3-416C-BDA0-70DF3A492288}">
      <dgm:prSet/>
      <dgm:spPr/>
      <dgm:t>
        <a:bodyPr/>
        <a:lstStyle/>
        <a:p>
          <a:endParaRPr lang="en-US"/>
        </a:p>
      </dgm:t>
    </dgm:pt>
    <dgm:pt modelId="{B15D30D0-289C-40D6-81ED-ED014FECDD9F}">
      <dgm:prSet/>
      <dgm:spPr/>
      <dgm:t>
        <a:bodyPr/>
        <a:lstStyle/>
        <a:p>
          <a:r>
            <a:rPr lang="en-US"/>
            <a:t>Recruitment </a:t>
          </a:r>
        </a:p>
      </dgm:t>
    </dgm:pt>
    <dgm:pt modelId="{BB249027-14E9-41D8-9328-B041CAF0A054}" type="parTrans" cxnId="{91AE2F33-EF2E-4A2C-84A7-364644A15C7F}">
      <dgm:prSet/>
      <dgm:spPr/>
      <dgm:t>
        <a:bodyPr/>
        <a:lstStyle/>
        <a:p>
          <a:endParaRPr lang="en-US"/>
        </a:p>
      </dgm:t>
    </dgm:pt>
    <dgm:pt modelId="{86D71DEE-7A59-4496-9FF2-631E6D3F34BC}" type="sibTrans" cxnId="{91AE2F33-EF2E-4A2C-84A7-364644A15C7F}">
      <dgm:prSet/>
      <dgm:spPr/>
      <dgm:t>
        <a:bodyPr/>
        <a:lstStyle/>
        <a:p>
          <a:endParaRPr lang="en-US"/>
        </a:p>
      </dgm:t>
    </dgm:pt>
    <dgm:pt modelId="{EF6A98D8-54DB-4537-A770-DB2834882552}">
      <dgm:prSet/>
      <dgm:spPr/>
      <dgm:t>
        <a:bodyPr/>
        <a:lstStyle/>
        <a:p>
          <a:r>
            <a:rPr lang="en-US"/>
            <a:t>Training </a:t>
          </a:r>
        </a:p>
      </dgm:t>
    </dgm:pt>
    <dgm:pt modelId="{AD8AFB8B-3307-4D8D-A4F7-92A41B8BDF35}" type="parTrans" cxnId="{F1FA091B-B7E5-4FDD-AB22-762E07A2B32B}">
      <dgm:prSet/>
      <dgm:spPr/>
      <dgm:t>
        <a:bodyPr/>
        <a:lstStyle/>
        <a:p>
          <a:endParaRPr lang="en-US"/>
        </a:p>
      </dgm:t>
    </dgm:pt>
    <dgm:pt modelId="{DD7FE6C4-A66E-42E4-9C64-AD6497783D48}" type="sibTrans" cxnId="{F1FA091B-B7E5-4FDD-AB22-762E07A2B32B}">
      <dgm:prSet/>
      <dgm:spPr/>
      <dgm:t>
        <a:bodyPr/>
        <a:lstStyle/>
        <a:p>
          <a:endParaRPr lang="en-US"/>
        </a:p>
      </dgm:t>
    </dgm:pt>
    <dgm:pt modelId="{80CD0DA8-E023-478D-8705-B806FAD6A199}">
      <dgm:prSet/>
      <dgm:spPr/>
      <dgm:t>
        <a:bodyPr/>
        <a:lstStyle/>
        <a:p>
          <a:r>
            <a:rPr lang="en-US"/>
            <a:t>Paid Internships</a:t>
          </a:r>
        </a:p>
      </dgm:t>
    </dgm:pt>
    <dgm:pt modelId="{2527B615-691B-4DD7-A964-4C30280847FF}" type="parTrans" cxnId="{63FDCCF8-CD43-441C-A50D-DCC960CB01DD}">
      <dgm:prSet/>
      <dgm:spPr/>
      <dgm:t>
        <a:bodyPr/>
        <a:lstStyle/>
        <a:p>
          <a:endParaRPr lang="en-US"/>
        </a:p>
      </dgm:t>
    </dgm:pt>
    <dgm:pt modelId="{E553B200-3429-4C0F-9A8A-61401032D3FB}" type="sibTrans" cxnId="{63FDCCF8-CD43-441C-A50D-DCC960CB01DD}">
      <dgm:prSet/>
      <dgm:spPr/>
      <dgm:t>
        <a:bodyPr/>
        <a:lstStyle/>
        <a:p>
          <a:endParaRPr lang="en-US"/>
        </a:p>
      </dgm:t>
    </dgm:pt>
    <dgm:pt modelId="{97134E01-DFDF-49B3-83AD-726353CB21FA}">
      <dgm:prSet/>
      <dgm:spPr/>
      <dgm:t>
        <a:bodyPr/>
        <a:lstStyle/>
        <a:p>
          <a:r>
            <a:rPr lang="en-US" dirty="0"/>
            <a:t>IQCS/USFS Partnership</a:t>
          </a:r>
        </a:p>
      </dgm:t>
    </dgm:pt>
    <dgm:pt modelId="{18BBA7EF-BA31-4DC7-BFF0-318FA5DD57A5}" type="parTrans" cxnId="{786AF5AE-7022-49B4-831A-C0CA668566F6}">
      <dgm:prSet/>
      <dgm:spPr/>
      <dgm:t>
        <a:bodyPr/>
        <a:lstStyle/>
        <a:p>
          <a:endParaRPr lang="en-US"/>
        </a:p>
      </dgm:t>
    </dgm:pt>
    <dgm:pt modelId="{EB5FF193-2563-4792-A188-A99A81DB6DFA}" type="sibTrans" cxnId="{786AF5AE-7022-49B4-831A-C0CA668566F6}">
      <dgm:prSet/>
      <dgm:spPr/>
      <dgm:t>
        <a:bodyPr/>
        <a:lstStyle/>
        <a:p>
          <a:endParaRPr lang="en-US"/>
        </a:p>
      </dgm:t>
    </dgm:pt>
    <dgm:pt modelId="{290145A9-056E-4DD8-AA42-90A9BCA8745F}">
      <dgm:prSet/>
      <dgm:spPr/>
      <dgm:t>
        <a:bodyPr/>
        <a:lstStyle/>
        <a:p>
          <a:pPr>
            <a:defRPr b="1"/>
          </a:pPr>
          <a:r>
            <a:rPr lang="en-US"/>
            <a:t>Workforce Development</a:t>
          </a:r>
        </a:p>
      </dgm:t>
    </dgm:pt>
    <dgm:pt modelId="{0367CB94-7E75-47EC-BD2D-271D779AD4CB}" type="parTrans" cxnId="{CBAEBB0E-011E-446A-9A4F-D5244B282624}">
      <dgm:prSet/>
      <dgm:spPr/>
      <dgm:t>
        <a:bodyPr/>
        <a:lstStyle/>
        <a:p>
          <a:endParaRPr lang="en-US"/>
        </a:p>
      </dgm:t>
    </dgm:pt>
    <dgm:pt modelId="{3FCE7226-7902-419A-B0A6-26C2791751CD}" type="sibTrans" cxnId="{CBAEBB0E-011E-446A-9A4F-D5244B282624}">
      <dgm:prSet/>
      <dgm:spPr/>
      <dgm:t>
        <a:bodyPr/>
        <a:lstStyle/>
        <a:p>
          <a:endParaRPr lang="en-US"/>
        </a:p>
      </dgm:t>
    </dgm:pt>
    <dgm:pt modelId="{806A0DF6-BA67-4777-81FA-A74A89681D42}">
      <dgm:prSet/>
      <dgm:spPr/>
      <dgm:t>
        <a:bodyPr/>
        <a:lstStyle/>
        <a:p>
          <a:r>
            <a:rPr lang="en-US"/>
            <a:t>Community College Curriculum </a:t>
          </a:r>
        </a:p>
      </dgm:t>
    </dgm:pt>
    <dgm:pt modelId="{E864D561-5BC8-4A83-92DF-4246A6A77B4E}" type="parTrans" cxnId="{46F0310D-7C53-49B1-BDAA-27E55855EDA8}">
      <dgm:prSet/>
      <dgm:spPr/>
      <dgm:t>
        <a:bodyPr/>
        <a:lstStyle/>
        <a:p>
          <a:endParaRPr lang="en-US"/>
        </a:p>
      </dgm:t>
    </dgm:pt>
    <dgm:pt modelId="{BF4FF276-32BC-4892-9AB4-EECB21FD7873}" type="sibTrans" cxnId="{46F0310D-7C53-49B1-BDAA-27E55855EDA8}">
      <dgm:prSet/>
      <dgm:spPr/>
      <dgm:t>
        <a:bodyPr/>
        <a:lstStyle/>
        <a:p>
          <a:endParaRPr lang="en-US"/>
        </a:p>
      </dgm:t>
    </dgm:pt>
    <dgm:pt modelId="{99C1B048-C228-4B58-8F7C-079B7B99FF78}">
      <dgm:prSet/>
      <dgm:spPr/>
      <dgm:t>
        <a:bodyPr/>
        <a:lstStyle/>
        <a:p>
          <a:r>
            <a:rPr lang="en-US"/>
            <a:t>Forestry Field</a:t>
          </a:r>
        </a:p>
      </dgm:t>
    </dgm:pt>
    <dgm:pt modelId="{CC539AD5-7C40-4DEB-B1AD-9F9B416D1CB7}" type="parTrans" cxnId="{9EBD7315-AB87-4791-87BA-96AE750D6B54}">
      <dgm:prSet/>
      <dgm:spPr/>
      <dgm:t>
        <a:bodyPr/>
        <a:lstStyle/>
        <a:p>
          <a:endParaRPr lang="en-US"/>
        </a:p>
      </dgm:t>
    </dgm:pt>
    <dgm:pt modelId="{FEB741C1-7064-4F6E-8C79-869AD9187E45}" type="sibTrans" cxnId="{9EBD7315-AB87-4791-87BA-96AE750D6B54}">
      <dgm:prSet/>
      <dgm:spPr/>
      <dgm:t>
        <a:bodyPr/>
        <a:lstStyle/>
        <a:p>
          <a:endParaRPr lang="en-US"/>
        </a:p>
      </dgm:t>
    </dgm:pt>
    <dgm:pt modelId="{ABE0EF2A-683D-4A99-A2C1-FC5991C4DF0D}">
      <dgm:prSet/>
      <dgm:spPr/>
      <dgm:t>
        <a:bodyPr/>
        <a:lstStyle/>
        <a:p>
          <a:r>
            <a:rPr lang="en-US"/>
            <a:t>Fuels Field </a:t>
          </a:r>
        </a:p>
      </dgm:t>
    </dgm:pt>
    <dgm:pt modelId="{46F4AA56-6B85-4434-9374-AF74427395FD}" type="parTrans" cxnId="{DD98BB72-1B11-47EC-A78B-F4AAD82D4A3A}">
      <dgm:prSet/>
      <dgm:spPr/>
      <dgm:t>
        <a:bodyPr/>
        <a:lstStyle/>
        <a:p>
          <a:endParaRPr lang="en-US"/>
        </a:p>
      </dgm:t>
    </dgm:pt>
    <dgm:pt modelId="{B5677AA6-E1D0-45E0-9E7A-3A6EE436B00B}" type="sibTrans" cxnId="{DD98BB72-1B11-47EC-A78B-F4AAD82D4A3A}">
      <dgm:prSet/>
      <dgm:spPr/>
      <dgm:t>
        <a:bodyPr/>
        <a:lstStyle/>
        <a:p>
          <a:endParaRPr lang="en-US"/>
        </a:p>
      </dgm:t>
    </dgm:pt>
    <dgm:pt modelId="{AC566A29-23B8-4AE4-A9E6-9384788EBFAC}">
      <dgm:prSet/>
      <dgm:spPr/>
      <dgm:t>
        <a:bodyPr/>
        <a:lstStyle/>
        <a:p>
          <a:r>
            <a:rPr lang="en-US"/>
            <a:t>Heavy Equipment Operators/Class A Licensing</a:t>
          </a:r>
        </a:p>
      </dgm:t>
    </dgm:pt>
    <dgm:pt modelId="{F344E378-D298-4421-96CB-7FF1E707CB20}" type="parTrans" cxnId="{D30C2100-656B-4A9A-ABDD-5E1E96155804}">
      <dgm:prSet/>
      <dgm:spPr/>
      <dgm:t>
        <a:bodyPr/>
        <a:lstStyle/>
        <a:p>
          <a:endParaRPr lang="en-US"/>
        </a:p>
      </dgm:t>
    </dgm:pt>
    <dgm:pt modelId="{075EC9EC-60BF-45D7-833D-87B4FD7DBA56}" type="sibTrans" cxnId="{D30C2100-656B-4A9A-ABDD-5E1E96155804}">
      <dgm:prSet/>
      <dgm:spPr/>
      <dgm:t>
        <a:bodyPr/>
        <a:lstStyle/>
        <a:p>
          <a:endParaRPr lang="en-US"/>
        </a:p>
      </dgm:t>
    </dgm:pt>
    <dgm:pt modelId="{F2A7583F-0C99-43B4-AA58-BABF0B3B8B10}" type="pres">
      <dgm:prSet presAssocID="{09E8171E-FD3E-48A9-8B4D-DDF382D201F0}" presName="root" presStyleCnt="0">
        <dgm:presLayoutVars>
          <dgm:dir/>
          <dgm:resizeHandles val="exact"/>
        </dgm:presLayoutVars>
      </dgm:prSet>
      <dgm:spPr/>
    </dgm:pt>
    <dgm:pt modelId="{2AC89402-6CF5-4D34-B75A-43C5DC876E5F}" type="pres">
      <dgm:prSet presAssocID="{E2A24398-F023-4B12-9DFB-4E0E546BAFBB}" presName="compNode" presStyleCnt="0"/>
      <dgm:spPr/>
    </dgm:pt>
    <dgm:pt modelId="{084A010C-AF1A-4392-9447-C5CDA3E7943F}" type="pres">
      <dgm:prSet presAssocID="{E2A24398-F023-4B12-9DFB-4E0E546BAFBB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0E2CD8CB-7962-48E4-91ED-065B418C9F63}" type="pres">
      <dgm:prSet presAssocID="{E2A24398-F023-4B12-9DFB-4E0E546BAFBB}" presName="iconSpace" presStyleCnt="0"/>
      <dgm:spPr/>
    </dgm:pt>
    <dgm:pt modelId="{73EDF889-534F-4A90-87D8-9DB97211DF6B}" type="pres">
      <dgm:prSet presAssocID="{E2A24398-F023-4B12-9DFB-4E0E546BAFBB}" presName="parTx" presStyleLbl="revTx" presStyleIdx="0" presStyleCnt="4">
        <dgm:presLayoutVars>
          <dgm:chMax val="0"/>
          <dgm:chPref val="0"/>
        </dgm:presLayoutVars>
      </dgm:prSet>
      <dgm:spPr/>
    </dgm:pt>
    <dgm:pt modelId="{D5341AA3-98D2-4E4D-9E44-2ACB147EA13E}" type="pres">
      <dgm:prSet presAssocID="{E2A24398-F023-4B12-9DFB-4E0E546BAFBB}" presName="txSpace" presStyleCnt="0"/>
      <dgm:spPr/>
    </dgm:pt>
    <dgm:pt modelId="{148B2EAE-EE5C-42D0-B8F9-BB722C59CA33}" type="pres">
      <dgm:prSet presAssocID="{E2A24398-F023-4B12-9DFB-4E0E546BAFBB}" presName="desTx" presStyleLbl="revTx" presStyleIdx="1" presStyleCnt="4">
        <dgm:presLayoutVars/>
      </dgm:prSet>
      <dgm:spPr/>
    </dgm:pt>
    <dgm:pt modelId="{0CA1A5B4-BF5E-42E5-A500-10C023916B8B}" type="pres">
      <dgm:prSet presAssocID="{307E1770-39D0-4D85-B7A4-1ADB271F91BA}" presName="sibTrans" presStyleCnt="0"/>
      <dgm:spPr/>
    </dgm:pt>
    <dgm:pt modelId="{9BFFD9A1-5BE5-40B2-8C3E-C7F03CC8B1B6}" type="pres">
      <dgm:prSet presAssocID="{290145A9-056E-4DD8-AA42-90A9BCA8745F}" presName="compNode" presStyleCnt="0"/>
      <dgm:spPr/>
    </dgm:pt>
    <dgm:pt modelId="{1CEE79D4-ABBD-4F4A-9062-E02750CE7DF0}" type="pres">
      <dgm:prSet presAssocID="{290145A9-056E-4DD8-AA42-90A9BCA8745F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600EA42A-295F-4B79-858C-50D7705AFB30}" type="pres">
      <dgm:prSet presAssocID="{290145A9-056E-4DD8-AA42-90A9BCA8745F}" presName="iconSpace" presStyleCnt="0"/>
      <dgm:spPr/>
    </dgm:pt>
    <dgm:pt modelId="{4B084E62-6060-49B4-B1CA-627A8BB645DC}" type="pres">
      <dgm:prSet presAssocID="{290145A9-056E-4DD8-AA42-90A9BCA8745F}" presName="parTx" presStyleLbl="revTx" presStyleIdx="2" presStyleCnt="4">
        <dgm:presLayoutVars>
          <dgm:chMax val="0"/>
          <dgm:chPref val="0"/>
        </dgm:presLayoutVars>
      </dgm:prSet>
      <dgm:spPr/>
    </dgm:pt>
    <dgm:pt modelId="{C2A49942-5E91-49CA-B42E-46B5499ADC8F}" type="pres">
      <dgm:prSet presAssocID="{290145A9-056E-4DD8-AA42-90A9BCA8745F}" presName="txSpace" presStyleCnt="0"/>
      <dgm:spPr/>
    </dgm:pt>
    <dgm:pt modelId="{1FD008C9-AD58-4740-ADB7-6F37FFF16A21}" type="pres">
      <dgm:prSet presAssocID="{290145A9-056E-4DD8-AA42-90A9BCA8745F}" presName="desTx" presStyleLbl="revTx" presStyleIdx="3" presStyleCnt="4">
        <dgm:presLayoutVars/>
      </dgm:prSet>
      <dgm:spPr/>
    </dgm:pt>
  </dgm:ptLst>
  <dgm:cxnLst>
    <dgm:cxn modelId="{D30C2100-656B-4A9A-ABDD-5E1E96155804}" srcId="{290145A9-056E-4DD8-AA42-90A9BCA8745F}" destId="{AC566A29-23B8-4AE4-A9E6-9384788EBFAC}" srcOrd="3" destOrd="0" parTransId="{F344E378-D298-4421-96CB-7FF1E707CB20}" sibTransId="{075EC9EC-60BF-45D7-833D-87B4FD7DBA56}"/>
    <dgm:cxn modelId="{46F0310D-7C53-49B1-BDAA-27E55855EDA8}" srcId="{290145A9-056E-4DD8-AA42-90A9BCA8745F}" destId="{806A0DF6-BA67-4777-81FA-A74A89681D42}" srcOrd="0" destOrd="0" parTransId="{E864D561-5BC8-4A83-92DF-4246A6A77B4E}" sibTransId="{BF4FF276-32BC-4892-9AB4-EECB21FD7873}"/>
    <dgm:cxn modelId="{CBAEBB0E-011E-446A-9A4F-D5244B282624}" srcId="{09E8171E-FD3E-48A9-8B4D-DDF382D201F0}" destId="{290145A9-056E-4DD8-AA42-90A9BCA8745F}" srcOrd="1" destOrd="0" parTransId="{0367CB94-7E75-47EC-BD2D-271D779AD4CB}" sibTransId="{3FCE7226-7902-419A-B0A6-26C2791751CD}"/>
    <dgm:cxn modelId="{C89F1514-6D8B-49BA-80E2-AFF4E4616604}" type="presOf" srcId="{ABE0EF2A-683D-4A99-A2C1-FC5991C4DF0D}" destId="{1FD008C9-AD58-4740-ADB7-6F37FFF16A21}" srcOrd="0" destOrd="2" presId="urn:microsoft.com/office/officeart/2018/2/layout/IconLabelDescriptionList"/>
    <dgm:cxn modelId="{9EBD7315-AB87-4791-87BA-96AE750D6B54}" srcId="{290145A9-056E-4DD8-AA42-90A9BCA8745F}" destId="{99C1B048-C228-4B58-8F7C-079B7B99FF78}" srcOrd="1" destOrd="0" parTransId="{CC539AD5-7C40-4DEB-B1AD-9F9B416D1CB7}" sibTransId="{FEB741C1-7064-4F6E-8C79-869AD9187E45}"/>
    <dgm:cxn modelId="{F1FA091B-B7E5-4FDD-AB22-762E07A2B32B}" srcId="{E2A24398-F023-4B12-9DFB-4E0E546BAFBB}" destId="{EF6A98D8-54DB-4537-A770-DB2834882552}" srcOrd="1" destOrd="0" parTransId="{AD8AFB8B-3307-4D8D-A4F7-92A41B8BDF35}" sibTransId="{DD7FE6C4-A66E-42E4-9C64-AD6497783D48}"/>
    <dgm:cxn modelId="{91AE2F33-EF2E-4A2C-84A7-364644A15C7F}" srcId="{E2A24398-F023-4B12-9DFB-4E0E546BAFBB}" destId="{B15D30D0-289C-40D6-81ED-ED014FECDD9F}" srcOrd="0" destOrd="0" parTransId="{BB249027-14E9-41D8-9328-B041CAF0A054}" sibTransId="{86D71DEE-7A59-4496-9FF2-631E6D3F34BC}"/>
    <dgm:cxn modelId="{D5C17F3C-4C87-4836-A5D1-A2064C6ED88B}" type="presOf" srcId="{806A0DF6-BA67-4777-81FA-A74A89681D42}" destId="{1FD008C9-AD58-4740-ADB7-6F37FFF16A21}" srcOrd="0" destOrd="0" presId="urn:microsoft.com/office/officeart/2018/2/layout/IconLabelDescriptionList"/>
    <dgm:cxn modelId="{ED923D3D-8A0A-4B06-8C3D-54EFF1E5EA85}" type="presOf" srcId="{290145A9-056E-4DD8-AA42-90A9BCA8745F}" destId="{4B084E62-6060-49B4-B1CA-627A8BB645DC}" srcOrd="0" destOrd="0" presId="urn:microsoft.com/office/officeart/2018/2/layout/IconLabelDescriptionList"/>
    <dgm:cxn modelId="{45281768-5114-4DF8-8110-2B27D2361066}" type="presOf" srcId="{B15D30D0-289C-40D6-81ED-ED014FECDD9F}" destId="{148B2EAE-EE5C-42D0-B8F9-BB722C59CA33}" srcOrd="0" destOrd="0" presId="urn:microsoft.com/office/officeart/2018/2/layout/IconLabelDescriptionList"/>
    <dgm:cxn modelId="{855C4548-DA5B-47A1-80F8-EF6D7BA758F2}" type="presOf" srcId="{AC566A29-23B8-4AE4-A9E6-9384788EBFAC}" destId="{1FD008C9-AD58-4740-ADB7-6F37FFF16A21}" srcOrd="0" destOrd="3" presId="urn:microsoft.com/office/officeart/2018/2/layout/IconLabelDescriptionList"/>
    <dgm:cxn modelId="{DD98BB72-1B11-47EC-A78B-F4AAD82D4A3A}" srcId="{290145A9-056E-4DD8-AA42-90A9BCA8745F}" destId="{ABE0EF2A-683D-4A99-A2C1-FC5991C4DF0D}" srcOrd="2" destOrd="0" parTransId="{46F4AA56-6B85-4434-9374-AF74427395FD}" sibTransId="{B5677AA6-E1D0-45E0-9E7A-3A6EE436B00B}"/>
    <dgm:cxn modelId="{62327790-EA78-438C-B198-851707583315}" type="presOf" srcId="{80CD0DA8-E023-478D-8705-B806FAD6A199}" destId="{148B2EAE-EE5C-42D0-B8F9-BB722C59CA33}" srcOrd="0" destOrd="2" presId="urn:microsoft.com/office/officeart/2018/2/layout/IconLabelDescriptionList"/>
    <dgm:cxn modelId="{3AF1E992-48CA-408B-B982-B83B5005E3D0}" type="presOf" srcId="{99C1B048-C228-4B58-8F7C-079B7B99FF78}" destId="{1FD008C9-AD58-4740-ADB7-6F37FFF16A21}" srcOrd="0" destOrd="1" presId="urn:microsoft.com/office/officeart/2018/2/layout/IconLabelDescriptionList"/>
    <dgm:cxn modelId="{1F237593-0C43-4EE3-ABB6-2C15A21A62D6}" type="presOf" srcId="{E2A24398-F023-4B12-9DFB-4E0E546BAFBB}" destId="{73EDF889-534F-4A90-87D8-9DB97211DF6B}" srcOrd="0" destOrd="0" presId="urn:microsoft.com/office/officeart/2018/2/layout/IconLabelDescriptionList"/>
    <dgm:cxn modelId="{E1986D98-E7FF-4D3B-8451-2662065EF297}" type="presOf" srcId="{09E8171E-FD3E-48A9-8B4D-DDF382D201F0}" destId="{F2A7583F-0C99-43B4-AA58-BABF0B3B8B10}" srcOrd="0" destOrd="0" presId="urn:microsoft.com/office/officeart/2018/2/layout/IconLabelDescriptionList"/>
    <dgm:cxn modelId="{D165869D-EC5B-4ADB-9635-1B97B3B24D83}" type="presOf" srcId="{97134E01-DFDF-49B3-83AD-726353CB21FA}" destId="{148B2EAE-EE5C-42D0-B8F9-BB722C59CA33}" srcOrd="0" destOrd="3" presId="urn:microsoft.com/office/officeart/2018/2/layout/IconLabelDescriptionList"/>
    <dgm:cxn modelId="{786AF5AE-7022-49B4-831A-C0CA668566F6}" srcId="{E2A24398-F023-4B12-9DFB-4E0E546BAFBB}" destId="{97134E01-DFDF-49B3-83AD-726353CB21FA}" srcOrd="3" destOrd="0" parTransId="{18BBA7EF-BA31-4DC7-BFF0-318FA5DD57A5}" sibTransId="{EB5FF193-2563-4792-A188-A99A81DB6DFA}"/>
    <dgm:cxn modelId="{445FA6F8-13A0-4AD0-8631-F3591103FF9F}" type="presOf" srcId="{EF6A98D8-54DB-4537-A770-DB2834882552}" destId="{148B2EAE-EE5C-42D0-B8F9-BB722C59CA33}" srcOrd="0" destOrd="1" presId="urn:microsoft.com/office/officeart/2018/2/layout/IconLabelDescriptionList"/>
    <dgm:cxn modelId="{63FDCCF8-CD43-441C-A50D-DCC960CB01DD}" srcId="{E2A24398-F023-4B12-9DFB-4E0E546BAFBB}" destId="{80CD0DA8-E023-478D-8705-B806FAD6A199}" srcOrd="2" destOrd="0" parTransId="{2527B615-691B-4DD7-A964-4C30280847FF}" sibTransId="{E553B200-3429-4C0F-9A8A-61401032D3FB}"/>
    <dgm:cxn modelId="{0DA042F9-66C3-416C-BDA0-70DF3A492288}" srcId="{09E8171E-FD3E-48A9-8B4D-DDF382D201F0}" destId="{E2A24398-F023-4B12-9DFB-4E0E546BAFBB}" srcOrd="0" destOrd="0" parTransId="{32ECAC25-F0CA-49FB-929F-CE6BC414FE4D}" sibTransId="{307E1770-39D0-4D85-B7A4-1ADB271F91BA}"/>
    <dgm:cxn modelId="{15FC590A-EA09-4250-ABA2-49808144312E}" type="presParOf" srcId="{F2A7583F-0C99-43B4-AA58-BABF0B3B8B10}" destId="{2AC89402-6CF5-4D34-B75A-43C5DC876E5F}" srcOrd="0" destOrd="0" presId="urn:microsoft.com/office/officeart/2018/2/layout/IconLabelDescriptionList"/>
    <dgm:cxn modelId="{2E874802-26A1-4D4D-912D-10047B7D8222}" type="presParOf" srcId="{2AC89402-6CF5-4D34-B75A-43C5DC876E5F}" destId="{084A010C-AF1A-4392-9447-C5CDA3E7943F}" srcOrd="0" destOrd="0" presId="urn:microsoft.com/office/officeart/2018/2/layout/IconLabelDescriptionList"/>
    <dgm:cxn modelId="{FB8F6583-8EA5-43C8-8ED6-213E5344C829}" type="presParOf" srcId="{2AC89402-6CF5-4D34-B75A-43C5DC876E5F}" destId="{0E2CD8CB-7962-48E4-91ED-065B418C9F63}" srcOrd="1" destOrd="0" presId="urn:microsoft.com/office/officeart/2018/2/layout/IconLabelDescriptionList"/>
    <dgm:cxn modelId="{B461B6A4-C017-43F2-AA14-5B921515FDDA}" type="presParOf" srcId="{2AC89402-6CF5-4D34-B75A-43C5DC876E5F}" destId="{73EDF889-534F-4A90-87D8-9DB97211DF6B}" srcOrd="2" destOrd="0" presId="urn:microsoft.com/office/officeart/2018/2/layout/IconLabelDescriptionList"/>
    <dgm:cxn modelId="{8036452C-DB05-41B8-BA0E-B758B15569BD}" type="presParOf" srcId="{2AC89402-6CF5-4D34-B75A-43C5DC876E5F}" destId="{D5341AA3-98D2-4E4D-9E44-2ACB147EA13E}" srcOrd="3" destOrd="0" presId="urn:microsoft.com/office/officeart/2018/2/layout/IconLabelDescriptionList"/>
    <dgm:cxn modelId="{40FD2F66-F04D-4A0B-812C-951F5CD068EC}" type="presParOf" srcId="{2AC89402-6CF5-4D34-B75A-43C5DC876E5F}" destId="{148B2EAE-EE5C-42D0-B8F9-BB722C59CA33}" srcOrd="4" destOrd="0" presId="urn:microsoft.com/office/officeart/2018/2/layout/IconLabelDescriptionList"/>
    <dgm:cxn modelId="{1E438F92-7951-48C1-BE3E-C2E8F1A3003C}" type="presParOf" srcId="{F2A7583F-0C99-43B4-AA58-BABF0B3B8B10}" destId="{0CA1A5B4-BF5E-42E5-A500-10C023916B8B}" srcOrd="1" destOrd="0" presId="urn:microsoft.com/office/officeart/2018/2/layout/IconLabelDescriptionList"/>
    <dgm:cxn modelId="{1C604746-B9AD-4D1C-8411-F33D8193B39D}" type="presParOf" srcId="{F2A7583F-0C99-43B4-AA58-BABF0B3B8B10}" destId="{9BFFD9A1-5BE5-40B2-8C3E-C7F03CC8B1B6}" srcOrd="2" destOrd="0" presId="urn:microsoft.com/office/officeart/2018/2/layout/IconLabelDescriptionList"/>
    <dgm:cxn modelId="{879DA2E4-7D1D-445B-A56C-9A29784BF12F}" type="presParOf" srcId="{9BFFD9A1-5BE5-40B2-8C3E-C7F03CC8B1B6}" destId="{1CEE79D4-ABBD-4F4A-9062-E02750CE7DF0}" srcOrd="0" destOrd="0" presId="urn:microsoft.com/office/officeart/2018/2/layout/IconLabelDescriptionList"/>
    <dgm:cxn modelId="{1DA5A23F-5B03-4775-B0D8-72F99E38233D}" type="presParOf" srcId="{9BFFD9A1-5BE5-40B2-8C3E-C7F03CC8B1B6}" destId="{600EA42A-295F-4B79-858C-50D7705AFB30}" srcOrd="1" destOrd="0" presId="urn:microsoft.com/office/officeart/2018/2/layout/IconLabelDescriptionList"/>
    <dgm:cxn modelId="{2C6EB29D-1E45-46C3-9675-F807AA710375}" type="presParOf" srcId="{9BFFD9A1-5BE5-40B2-8C3E-C7F03CC8B1B6}" destId="{4B084E62-6060-49B4-B1CA-627A8BB645DC}" srcOrd="2" destOrd="0" presId="urn:microsoft.com/office/officeart/2018/2/layout/IconLabelDescriptionList"/>
    <dgm:cxn modelId="{E8504D08-6CD8-4B45-A354-6417916E5995}" type="presParOf" srcId="{9BFFD9A1-5BE5-40B2-8C3E-C7F03CC8B1B6}" destId="{C2A49942-5E91-49CA-B42E-46B5499ADC8F}" srcOrd="3" destOrd="0" presId="urn:microsoft.com/office/officeart/2018/2/layout/IconLabelDescriptionList"/>
    <dgm:cxn modelId="{596ADA0E-03A0-40FC-8EFA-9E30FF51079D}" type="presParOf" srcId="{9BFFD9A1-5BE5-40B2-8C3E-C7F03CC8B1B6}" destId="{1FD008C9-AD58-4740-ADB7-6F37FFF16A21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F2A551-E4B2-4E42-B0ED-047C1256C8E2}">
      <dsp:nvSpPr>
        <dsp:cNvPr id="0" name=""/>
        <dsp:cNvSpPr/>
      </dsp:nvSpPr>
      <dsp:spPr>
        <a:xfrm>
          <a:off x="13219" y="79978"/>
          <a:ext cx="811316" cy="81131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94B8E3-3BD5-4FF1-800F-68409ADFB524}">
      <dsp:nvSpPr>
        <dsp:cNvPr id="0" name=""/>
        <dsp:cNvSpPr/>
      </dsp:nvSpPr>
      <dsp:spPr>
        <a:xfrm>
          <a:off x="13219" y="1083184"/>
          <a:ext cx="2318046" cy="434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kern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Green Waste Collection Events</a:t>
          </a:r>
        </a:p>
      </dsp:txBody>
      <dsp:txXfrm>
        <a:off x="13219" y="1083184"/>
        <a:ext cx="2318046" cy="434633"/>
      </dsp:txXfrm>
    </dsp:sp>
    <dsp:sp modelId="{4AE72863-F776-46FD-9DEA-1DC05A84A8E6}">
      <dsp:nvSpPr>
        <dsp:cNvPr id="0" name=""/>
        <dsp:cNvSpPr/>
      </dsp:nvSpPr>
      <dsp:spPr>
        <a:xfrm>
          <a:off x="13219" y="1607069"/>
          <a:ext cx="2318046" cy="2935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latin typeface="Calibri Light" panose="020F0302020204030204"/>
          </a:endParaRP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>
            <a:latin typeface="Calibri Light" panose="020F0302020204030204"/>
          </a:endParaRP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 Light" panose="020F0302020204030204"/>
            </a:rPr>
            <a:t>Funding Source: </a:t>
          </a:r>
          <a:r>
            <a:rPr lang="en-US" sz="1400" kern="1200" dirty="0">
              <a:latin typeface="Calibri Light" panose="020F0302020204030204"/>
            </a:rPr>
            <a:t>CAL FIRE, Northern Sierra Air Quality Management District, California Fire Safe Council 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 Light" panose="020F0302020204030204"/>
            </a:rPr>
            <a:t>Program Participants: </a:t>
          </a:r>
          <a:r>
            <a:rPr lang="en-US" sz="1400" kern="1200" dirty="0">
              <a:latin typeface="Calibri Light" panose="020F0302020204030204"/>
            </a:rPr>
            <a:t>30,000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 Light" panose="020F0302020204030204"/>
            </a:rPr>
            <a:t>Acres Treated: </a:t>
          </a:r>
          <a:r>
            <a:rPr lang="en-US" sz="1400" kern="1200" dirty="0">
              <a:latin typeface="Calibri Light" panose="020F0302020204030204"/>
            </a:rPr>
            <a:t>45,000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 Light" panose="020F0302020204030204"/>
            </a:rPr>
            <a:t>Biomass Tonnage Collected: </a:t>
          </a:r>
          <a:r>
            <a:rPr lang="en-US" sz="1400" kern="1200" dirty="0">
              <a:latin typeface="Calibri Light" panose="020F0302020204030204"/>
            </a:rPr>
            <a:t>20,000+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 Light" panose="020F0302020204030204"/>
            </a:rPr>
            <a:t>Grant Dollars: </a:t>
          </a:r>
          <a:r>
            <a:rPr lang="en-US" sz="1400" kern="1200" dirty="0">
              <a:latin typeface="Calibri Light" panose="020F0302020204030204"/>
            </a:rPr>
            <a:t>$2.3 Million</a:t>
          </a:r>
        </a:p>
      </dsp:txBody>
      <dsp:txXfrm>
        <a:off x="13219" y="1607069"/>
        <a:ext cx="2318046" cy="2935463"/>
      </dsp:txXfrm>
    </dsp:sp>
    <dsp:sp modelId="{4FD0F455-BEAE-4C13-B349-0003CA2EBE10}">
      <dsp:nvSpPr>
        <dsp:cNvPr id="0" name=""/>
        <dsp:cNvSpPr/>
      </dsp:nvSpPr>
      <dsp:spPr>
        <a:xfrm>
          <a:off x="2736924" y="79978"/>
          <a:ext cx="811316" cy="81131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6A6612-7899-428A-A426-B31409D0CAE9}">
      <dsp:nvSpPr>
        <dsp:cNvPr id="0" name=""/>
        <dsp:cNvSpPr/>
      </dsp:nvSpPr>
      <dsp:spPr>
        <a:xfrm>
          <a:off x="2736924" y="1083184"/>
          <a:ext cx="2318046" cy="434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1" kern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Fuel Reduction Projects</a:t>
          </a:r>
          <a:r>
            <a:rPr lang="en-US" sz="1400" kern="1200" dirty="0">
              <a:latin typeface="Calibri Light" panose="020F0302020204030204"/>
            </a:rPr>
            <a:t> </a:t>
          </a:r>
        </a:p>
      </dsp:txBody>
      <dsp:txXfrm>
        <a:off x="2736924" y="1083184"/>
        <a:ext cx="2318046" cy="434633"/>
      </dsp:txXfrm>
    </dsp:sp>
    <dsp:sp modelId="{EB989779-3CA5-4ED5-B1E4-BC5CA0DB14A3}">
      <dsp:nvSpPr>
        <dsp:cNvPr id="0" name=""/>
        <dsp:cNvSpPr/>
      </dsp:nvSpPr>
      <dsp:spPr>
        <a:xfrm>
          <a:off x="2736924" y="1607069"/>
          <a:ext cx="2318046" cy="2935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>
            <a:latin typeface="Calibri Light" panose="020F0302020204030204"/>
          </a:endParaRP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 Light" panose="020F0302020204030204"/>
            </a:rPr>
            <a:t>Funding Source: </a:t>
          </a:r>
          <a:r>
            <a:rPr lang="en-US" sz="1400" kern="1200" dirty="0">
              <a:latin typeface="Calibri Light" panose="020F0302020204030204"/>
            </a:rPr>
            <a:t>CAL FIRE Wildfire Prevention Grants, FEMA/CAL OES Hazard Mitigation Assistance, PG&amp;E Foundation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 Light" panose="020F0302020204030204"/>
            </a:rPr>
            <a:t>Acres Treated: </a:t>
          </a:r>
          <a:r>
            <a:rPr lang="en-US" sz="1400" kern="1200" dirty="0">
              <a:latin typeface="Calibri Light" panose="020F0302020204030204"/>
            </a:rPr>
            <a:t>7,800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latin typeface="Calibri Light" panose="020F0302020204030204"/>
            </a:rPr>
            <a:t>Grant Dollars: </a:t>
          </a:r>
          <a:r>
            <a:rPr lang="en-US" sz="1400" kern="1200" dirty="0">
              <a:latin typeface="Calibri Light" panose="020F0302020204030204"/>
            </a:rPr>
            <a:t>$30 Million</a:t>
          </a:r>
        </a:p>
      </dsp:txBody>
      <dsp:txXfrm>
        <a:off x="2736924" y="1607069"/>
        <a:ext cx="2318046" cy="2935463"/>
      </dsp:txXfrm>
    </dsp:sp>
    <dsp:sp modelId="{BCCB53B8-C0EB-4D25-9A92-BCAEFBA9CD1B}">
      <dsp:nvSpPr>
        <dsp:cNvPr id="0" name=""/>
        <dsp:cNvSpPr/>
      </dsp:nvSpPr>
      <dsp:spPr>
        <a:xfrm>
          <a:off x="5460629" y="79978"/>
          <a:ext cx="811316" cy="81131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154832-751E-4D52-86DB-C7F9E4853490}">
      <dsp:nvSpPr>
        <dsp:cNvPr id="0" name=""/>
        <dsp:cNvSpPr/>
      </dsp:nvSpPr>
      <dsp:spPr>
        <a:xfrm>
          <a:off x="5460629" y="1083184"/>
          <a:ext cx="2318046" cy="434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1" kern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Forest</a:t>
          </a:r>
          <a:r>
            <a:rPr lang="en-US" sz="1400" kern="1200" dirty="0">
              <a:latin typeface="Calibri Light" panose="020F0302020204030204"/>
            </a:rPr>
            <a:t> </a:t>
          </a:r>
          <a:r>
            <a:rPr lang="en-US" sz="1400" b="1" kern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Health Projects</a:t>
          </a:r>
        </a:p>
      </dsp:txBody>
      <dsp:txXfrm>
        <a:off x="5460629" y="1083184"/>
        <a:ext cx="2318046" cy="434633"/>
      </dsp:txXfrm>
    </dsp:sp>
    <dsp:sp modelId="{893C7D72-CA6C-4685-9C66-A48CE5F67270}">
      <dsp:nvSpPr>
        <dsp:cNvPr id="0" name=""/>
        <dsp:cNvSpPr/>
      </dsp:nvSpPr>
      <dsp:spPr>
        <a:xfrm>
          <a:off x="5460629" y="1607069"/>
          <a:ext cx="2318046" cy="2935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Funding Source: </a:t>
          </a:r>
          <a:r>
            <a:rPr lang="en-US" sz="1400" kern="1200" dirty="0"/>
            <a:t>CAL FIRE Forest Health, Sierra Nevada Conservancy, National Fish &amp; Wildlife Foundation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Acres Treated: </a:t>
          </a:r>
          <a:r>
            <a:rPr lang="en-US" sz="1400" kern="1200" dirty="0"/>
            <a:t>5,700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Grant Dollars: </a:t>
          </a:r>
          <a:r>
            <a:rPr lang="en-US" sz="1400" kern="1200" dirty="0"/>
            <a:t>$13 Million</a:t>
          </a:r>
        </a:p>
      </dsp:txBody>
      <dsp:txXfrm>
        <a:off x="5460629" y="1607069"/>
        <a:ext cx="2318046" cy="2935463"/>
      </dsp:txXfrm>
    </dsp:sp>
    <dsp:sp modelId="{B30EB112-B3EF-4BA1-9528-71AF465E7052}">
      <dsp:nvSpPr>
        <dsp:cNvPr id="0" name=""/>
        <dsp:cNvSpPr/>
      </dsp:nvSpPr>
      <dsp:spPr>
        <a:xfrm>
          <a:off x="8184333" y="79978"/>
          <a:ext cx="811316" cy="81131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02A067-84E7-4F34-AD08-80DFA1BA9BA1}">
      <dsp:nvSpPr>
        <dsp:cNvPr id="0" name=""/>
        <dsp:cNvSpPr/>
      </dsp:nvSpPr>
      <dsp:spPr>
        <a:xfrm>
          <a:off x="8184333" y="1083184"/>
          <a:ext cx="2318046" cy="4346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400" b="1" kern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Defensible Space Clearing Programs</a:t>
          </a:r>
        </a:p>
      </dsp:txBody>
      <dsp:txXfrm>
        <a:off x="8184333" y="1083184"/>
        <a:ext cx="2318046" cy="434633"/>
      </dsp:txXfrm>
    </dsp:sp>
    <dsp:sp modelId="{7D75A029-409B-4A5B-A235-7C7129DA7F63}">
      <dsp:nvSpPr>
        <dsp:cNvPr id="0" name=""/>
        <dsp:cNvSpPr/>
      </dsp:nvSpPr>
      <dsp:spPr>
        <a:xfrm>
          <a:off x="8184333" y="1607069"/>
          <a:ext cx="2318046" cy="29354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Funding Source:  </a:t>
          </a:r>
          <a:r>
            <a:rPr lang="en-US" sz="1400" kern="1200" dirty="0"/>
            <a:t>FEMA/Cal OES &amp; Private Landowner Participants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Acres Treated: </a:t>
          </a:r>
          <a:r>
            <a:rPr lang="en-US" sz="1400" kern="1200" dirty="0"/>
            <a:t>2,500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Grant Dollars: </a:t>
          </a:r>
          <a:r>
            <a:rPr lang="en-US" sz="1400" kern="1200" dirty="0"/>
            <a:t>$12 Million</a:t>
          </a:r>
        </a:p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 dirty="0"/>
        </a:p>
      </dsp:txBody>
      <dsp:txXfrm>
        <a:off x="8184333" y="1607069"/>
        <a:ext cx="2318046" cy="29354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A010C-AF1A-4392-9447-C5CDA3E7943F}">
      <dsp:nvSpPr>
        <dsp:cNvPr id="0" name=""/>
        <dsp:cNvSpPr/>
      </dsp:nvSpPr>
      <dsp:spPr>
        <a:xfrm>
          <a:off x="38" y="1456941"/>
          <a:ext cx="846070" cy="84607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EDF889-534F-4A90-87D8-9DB97211DF6B}">
      <dsp:nvSpPr>
        <dsp:cNvPr id="0" name=""/>
        <dsp:cNvSpPr/>
      </dsp:nvSpPr>
      <dsp:spPr>
        <a:xfrm>
          <a:off x="38" y="2414416"/>
          <a:ext cx="2417343" cy="362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Full Time Fuels Crew</a:t>
          </a:r>
        </a:p>
      </dsp:txBody>
      <dsp:txXfrm>
        <a:off x="38" y="2414416"/>
        <a:ext cx="2417343" cy="362601"/>
      </dsp:txXfrm>
    </dsp:sp>
    <dsp:sp modelId="{148B2EAE-EE5C-42D0-B8F9-BB722C59CA33}">
      <dsp:nvSpPr>
        <dsp:cNvPr id="0" name=""/>
        <dsp:cNvSpPr/>
      </dsp:nvSpPr>
      <dsp:spPr>
        <a:xfrm>
          <a:off x="38" y="2828834"/>
          <a:ext cx="2417343" cy="1218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Recruitment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Training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Paid Internships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IQCS/USFS Partnership</a:t>
          </a:r>
        </a:p>
      </dsp:txBody>
      <dsp:txXfrm>
        <a:off x="38" y="2828834"/>
        <a:ext cx="2417343" cy="1218912"/>
      </dsp:txXfrm>
    </dsp:sp>
    <dsp:sp modelId="{1CEE79D4-ABBD-4F4A-9062-E02750CE7DF0}">
      <dsp:nvSpPr>
        <dsp:cNvPr id="0" name=""/>
        <dsp:cNvSpPr/>
      </dsp:nvSpPr>
      <dsp:spPr>
        <a:xfrm>
          <a:off x="2840417" y="1456941"/>
          <a:ext cx="846070" cy="84607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084E62-6060-49B4-B1CA-627A8BB645DC}">
      <dsp:nvSpPr>
        <dsp:cNvPr id="0" name=""/>
        <dsp:cNvSpPr/>
      </dsp:nvSpPr>
      <dsp:spPr>
        <a:xfrm>
          <a:off x="2840417" y="2414416"/>
          <a:ext cx="2417343" cy="3626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/>
            <a:t>Workforce Development</a:t>
          </a:r>
        </a:p>
      </dsp:txBody>
      <dsp:txXfrm>
        <a:off x="2840417" y="2414416"/>
        <a:ext cx="2417343" cy="362601"/>
      </dsp:txXfrm>
    </dsp:sp>
    <dsp:sp modelId="{1FD008C9-AD58-4740-ADB7-6F37FFF16A21}">
      <dsp:nvSpPr>
        <dsp:cNvPr id="0" name=""/>
        <dsp:cNvSpPr/>
      </dsp:nvSpPr>
      <dsp:spPr>
        <a:xfrm>
          <a:off x="2840417" y="2828834"/>
          <a:ext cx="2417343" cy="12189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Community College Curriculum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Forestry Field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Fuels Field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Heavy Equipment Operators/Class A Licensing</a:t>
          </a:r>
        </a:p>
      </dsp:txBody>
      <dsp:txXfrm>
        <a:off x="2840417" y="2828834"/>
        <a:ext cx="2417343" cy="12189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400800"/>
            <a:ext cx="12192000" cy="457200"/>
          </a:xfrm>
          <a:custGeom>
            <a:avLst/>
            <a:gdLst/>
            <a:ahLst/>
            <a:cxnLst/>
            <a:rect l="l" t="t" r="r" b="b"/>
            <a:pathLst>
              <a:path w="12192000" h="457200">
                <a:moveTo>
                  <a:pt x="12192000" y="0"/>
                </a:moveTo>
                <a:lnTo>
                  <a:pt x="0" y="0"/>
                </a:lnTo>
                <a:lnTo>
                  <a:pt x="0" y="457200"/>
                </a:lnTo>
                <a:lnTo>
                  <a:pt x="12192000" y="4572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62A4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333744"/>
            <a:ext cx="12192000" cy="67310"/>
          </a:xfrm>
          <a:custGeom>
            <a:avLst/>
            <a:gdLst/>
            <a:ahLst/>
            <a:cxnLst/>
            <a:rect l="l" t="t" r="r" b="b"/>
            <a:pathLst>
              <a:path w="12192000" h="67310">
                <a:moveTo>
                  <a:pt x="12192000" y="0"/>
                </a:moveTo>
                <a:lnTo>
                  <a:pt x="0" y="0"/>
                </a:lnTo>
                <a:lnTo>
                  <a:pt x="0" y="67055"/>
                </a:lnTo>
                <a:lnTo>
                  <a:pt x="12192000" y="67055"/>
                </a:lnTo>
                <a:lnTo>
                  <a:pt x="12192000" y="0"/>
                </a:lnTo>
                <a:close/>
              </a:path>
            </a:pathLst>
          </a:custGeom>
          <a:solidFill>
            <a:srgbClr val="99C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93291" y="1737360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65664" y="1643843"/>
            <a:ext cx="3385184" cy="3854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497B29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4051300" cy="6858000"/>
          </a:xfrm>
          <a:custGeom>
            <a:avLst/>
            <a:gdLst/>
            <a:ahLst/>
            <a:cxnLst/>
            <a:rect l="l" t="t" r="r" b="b"/>
            <a:pathLst>
              <a:path w="4051300" h="6858000">
                <a:moveTo>
                  <a:pt x="4050791" y="0"/>
                </a:moveTo>
                <a:lnTo>
                  <a:pt x="0" y="0"/>
                </a:lnTo>
                <a:lnTo>
                  <a:pt x="0" y="6858000"/>
                </a:lnTo>
                <a:lnTo>
                  <a:pt x="4050791" y="6858000"/>
                </a:lnTo>
                <a:lnTo>
                  <a:pt x="4050791" y="0"/>
                </a:lnTo>
                <a:close/>
              </a:path>
            </a:pathLst>
          </a:custGeom>
          <a:solidFill>
            <a:srgbClr val="62A4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62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922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471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548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585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3055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142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125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580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6078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8730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8563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1708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8265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38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085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510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6914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6397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9143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7276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93423" y="988759"/>
            <a:ext cx="3159125" cy="15068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14380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547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e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svg"/><Relationship Id="rId10" Type="http://schemas.openxmlformats.org/officeDocument/2006/relationships/image" Target="../media/image21.png"/><Relationship Id="rId4" Type="http://schemas.openxmlformats.org/officeDocument/2006/relationships/image" Target="../media/image15.sv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algn="l" defTabSz="609630" rtl="0"/>
            <a:endParaRPr lang="en-US" sz="1200" kern="1200" dirty="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0" y="5570971"/>
            <a:ext cx="12192000" cy="735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 rtl="0">
              <a:lnSpc>
                <a:spcPct val="198809"/>
              </a:lnSpc>
              <a:spcBef>
                <a:spcPct val="0"/>
              </a:spcBef>
            </a:pPr>
            <a:r>
              <a:rPr lang="en-US" sz="2800" kern="1200" dirty="0">
                <a:solidFill>
                  <a:srgbClr val="FFFFFF"/>
                </a:solidFill>
                <a:latin typeface="Canva Sans"/>
                <a:ea typeface="+mn-ea"/>
                <a:cs typeface="+mn-cs"/>
              </a:rPr>
              <a:t>“Bring the Biomass out of the Forest, and Outlook for Future Prospects”</a:t>
            </a:r>
            <a:endParaRPr lang="en-US"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08114" y="1307016"/>
            <a:ext cx="8298401" cy="2870979"/>
          </a:xfrm>
          <a:custGeom>
            <a:avLst/>
            <a:gdLst/>
            <a:ahLst/>
            <a:cxnLst/>
            <a:rect l="l" t="t" r="r" b="b"/>
            <a:pathLst>
              <a:path w="12447601" h="4306468">
                <a:moveTo>
                  <a:pt x="0" y="0"/>
                </a:moveTo>
                <a:lnTo>
                  <a:pt x="12447601" y="0"/>
                </a:lnTo>
                <a:lnTo>
                  <a:pt x="12447601" y="4306468"/>
                </a:lnTo>
                <a:lnTo>
                  <a:pt x="0" y="43064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D9E6BD4D-1FFB-293D-6621-02AA7C2584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7597" r="-2" b="-2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10850BDD-C4FF-4316-A3A1-9B9B8AC8D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400" b="1" dirty="0">
                <a:solidFill>
                  <a:srgbClr val="FFFFFF"/>
                </a:solidFill>
                <a:latin typeface="+mn-lt"/>
              </a:rPr>
              <a:t>Grant Funded Fuel Reduction Projects and Biomass Programs (2018-2024)</a:t>
            </a:r>
          </a:p>
        </p:txBody>
      </p:sp>
      <p:graphicFrame>
        <p:nvGraphicFramePr>
          <p:cNvPr id="11" name="Text Placeholder 7">
            <a:extLst>
              <a:ext uri="{FF2B5EF4-FFF2-40B4-BE49-F238E27FC236}">
                <a16:creationId xmlns:a16="http://schemas.microsoft.com/office/drawing/2014/main" id="{030478DD-5495-4F72-864E-7D4EEC753C8E}"/>
              </a:ext>
            </a:extLst>
          </p:cNvPr>
          <p:cNvGraphicFramePr/>
          <p:nvPr/>
        </p:nvGraphicFramePr>
        <p:xfrm>
          <a:off x="938261" y="1870363"/>
          <a:ext cx="10515600" cy="4622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0B7CC5F8-3DA2-2580-041A-B49DB889A3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95237" y="6043387"/>
            <a:ext cx="2401648" cy="679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801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8426" y="370471"/>
            <a:ext cx="3935148" cy="838457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+mn-lt"/>
              </a:rPr>
              <a:t>PARTNERSHIPS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5D08691-7224-379A-C067-CC6F7ACFF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1546" y="1820207"/>
            <a:ext cx="3034999" cy="86067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B580364-1C73-324C-458A-242F7A4E3E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42416" y="1406390"/>
            <a:ext cx="1495141" cy="1931723"/>
          </a:xfrm>
          <a:prstGeom prst="rect">
            <a:avLst/>
          </a:prstGeom>
        </p:spPr>
      </p:pic>
      <p:pic>
        <p:nvPicPr>
          <p:cNvPr id="17" name="Picture 16" descr="A logo with a green and blue diamond&#10;&#10;Description automatically generated">
            <a:extLst>
              <a:ext uri="{FF2B5EF4-FFF2-40B4-BE49-F238E27FC236}">
                <a16:creationId xmlns:a16="http://schemas.microsoft.com/office/drawing/2014/main" id="{9F40C4FE-79AA-353D-BA1E-1882C471F0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7676" y="1433992"/>
            <a:ext cx="2220735" cy="1747464"/>
          </a:xfrm>
          <a:prstGeom prst="rect">
            <a:avLst/>
          </a:prstGeom>
        </p:spPr>
      </p:pic>
      <p:pic>
        <p:nvPicPr>
          <p:cNvPr id="20" name="Picture 19" descr="A bear and a star logo&#10;&#10;Description automatically generated">
            <a:extLst>
              <a:ext uri="{FF2B5EF4-FFF2-40B4-BE49-F238E27FC236}">
                <a16:creationId xmlns:a16="http://schemas.microsoft.com/office/drawing/2014/main" id="{78A0E01C-9324-95A8-EEC1-9C9C9B70A0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95" y="3315728"/>
            <a:ext cx="1450271" cy="1722789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E2D442F3-64B0-6534-F471-E4C9915BA3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1546" y="5211125"/>
            <a:ext cx="3838143" cy="135719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6C4F7C9-1ED5-45FC-61B4-C858A823D98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978" y="3285938"/>
            <a:ext cx="1649329" cy="1830756"/>
          </a:xfrm>
          <a:prstGeom prst="rect">
            <a:avLst/>
          </a:prstGeom>
        </p:spPr>
      </p:pic>
      <p:pic>
        <p:nvPicPr>
          <p:cNvPr id="25" name="Picture 24" descr="A blue and green logo&#10;&#10;Description automatically generated">
            <a:extLst>
              <a:ext uri="{FF2B5EF4-FFF2-40B4-BE49-F238E27FC236}">
                <a16:creationId xmlns:a16="http://schemas.microsoft.com/office/drawing/2014/main" id="{3C9B6E4C-AEC6-C31E-29DF-902B278418C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533" y="3688232"/>
            <a:ext cx="1868428" cy="1277115"/>
          </a:xfrm>
          <a:prstGeom prst="rect">
            <a:avLst/>
          </a:prstGeom>
        </p:spPr>
      </p:pic>
      <p:pic>
        <p:nvPicPr>
          <p:cNvPr id="27" name="Picture 26" descr="A logo with mountains in the background&#10;&#10;Description automatically generated">
            <a:extLst>
              <a:ext uri="{FF2B5EF4-FFF2-40B4-BE49-F238E27FC236}">
                <a16:creationId xmlns:a16="http://schemas.microsoft.com/office/drawing/2014/main" id="{118FA93D-72AC-08CE-D2D2-3394BB76522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752" y="5525157"/>
            <a:ext cx="2870911" cy="866223"/>
          </a:xfrm>
          <a:prstGeom prst="rect">
            <a:avLst/>
          </a:prstGeom>
        </p:spPr>
      </p:pic>
      <p:pic>
        <p:nvPicPr>
          <p:cNvPr id="29" name="Picture 28" descr="A close-up of a logo&#10;&#10;Description automatically generated">
            <a:extLst>
              <a:ext uri="{FF2B5EF4-FFF2-40B4-BE49-F238E27FC236}">
                <a16:creationId xmlns:a16="http://schemas.microsoft.com/office/drawing/2014/main" id="{AFA1275E-70D0-C13F-4AE6-6F5D8566C2A2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31" b="17914"/>
          <a:stretch/>
        </p:blipFill>
        <p:spPr>
          <a:xfrm>
            <a:off x="7017878" y="5529278"/>
            <a:ext cx="2308085" cy="866223"/>
          </a:xfrm>
          <a:prstGeom prst="rect">
            <a:avLst/>
          </a:prstGeom>
        </p:spPr>
      </p:pic>
      <p:pic>
        <p:nvPicPr>
          <p:cNvPr id="31" name="Picture 30" descr="A red circle with white text and blue background&#10;&#10;Description automatically generated">
            <a:extLst>
              <a:ext uri="{FF2B5EF4-FFF2-40B4-BE49-F238E27FC236}">
                <a16:creationId xmlns:a16="http://schemas.microsoft.com/office/drawing/2014/main" id="{D309ACB5-4339-6170-ECF1-2CF18A34F73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626" y="3292158"/>
            <a:ext cx="1791174" cy="1789186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CC186B48-DE1A-78D2-236B-A08376B76FC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423179" y="5578246"/>
            <a:ext cx="2617275" cy="813134"/>
          </a:xfrm>
          <a:prstGeom prst="rect">
            <a:avLst/>
          </a:prstGeom>
        </p:spPr>
      </p:pic>
      <p:pic>
        <p:nvPicPr>
          <p:cNvPr id="35" name="Picture 34" descr="A blue and black logo&#10;&#10;Description automatically generated">
            <a:extLst>
              <a:ext uri="{FF2B5EF4-FFF2-40B4-BE49-F238E27FC236}">
                <a16:creationId xmlns:a16="http://schemas.microsoft.com/office/drawing/2014/main" id="{CE6A7612-8336-43EF-2A74-540E9035EE0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119" y="3282156"/>
            <a:ext cx="1703445" cy="1799188"/>
          </a:xfrm>
          <a:prstGeom prst="rect">
            <a:avLst/>
          </a:prstGeom>
        </p:spPr>
      </p:pic>
      <p:pic>
        <p:nvPicPr>
          <p:cNvPr id="37" name="Picture 36" descr="A gold cross with a train and mountains&#10;&#10;Description automatically generated">
            <a:extLst>
              <a:ext uri="{FF2B5EF4-FFF2-40B4-BE49-F238E27FC236}">
                <a16:creationId xmlns:a16="http://schemas.microsoft.com/office/drawing/2014/main" id="{00F8BD4B-7C80-BA40-277E-E00DF13BA4E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530" y="1427171"/>
            <a:ext cx="1703445" cy="1717072"/>
          </a:xfrm>
          <a:prstGeom prst="rect">
            <a:avLst/>
          </a:prstGeom>
        </p:spPr>
      </p:pic>
      <p:pic>
        <p:nvPicPr>
          <p:cNvPr id="39" name="Picture 38" descr="A black and gold sign&#10;&#10;Description automatically generated">
            <a:extLst>
              <a:ext uri="{FF2B5EF4-FFF2-40B4-BE49-F238E27FC236}">
                <a16:creationId xmlns:a16="http://schemas.microsoft.com/office/drawing/2014/main" id="{27B2228C-D6FB-6A08-7DCF-745499ADC3ED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3" r="73466" b="9742"/>
          <a:stretch/>
        </p:blipFill>
        <p:spPr>
          <a:xfrm>
            <a:off x="9768119" y="1427171"/>
            <a:ext cx="1530263" cy="154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59815E4-0372-B8B2-CF49-648A60025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4862848" cy="5569291"/>
          </a:xfrm>
        </p:spPr>
        <p:txBody>
          <a:bodyPr>
            <a:normAutofit/>
          </a:bodyPr>
          <a:lstStyle/>
          <a:p>
            <a:r>
              <a:rPr lang="en-US" sz="5200" b="1">
                <a:latin typeface="+mn-lt"/>
              </a:rPr>
              <a:t>Workforce Development</a:t>
            </a: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CE5F3BD6-3FB2-2783-23CF-6083C69A648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99048" y="621792"/>
          <a:ext cx="5257800" cy="5504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053CA44E-E273-36EA-2B89-CFA118228E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6617" y="5696673"/>
            <a:ext cx="3036071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200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76088" y="0"/>
            <a:ext cx="6916420" cy="6858000"/>
            <a:chOff x="5276088" y="0"/>
            <a:chExt cx="6916420" cy="6858000"/>
          </a:xfrm>
        </p:grpSpPr>
        <p:sp>
          <p:nvSpPr>
            <p:cNvPr id="3" name="object 3"/>
            <p:cNvSpPr/>
            <p:nvPr/>
          </p:nvSpPr>
          <p:spPr>
            <a:xfrm>
              <a:off x="5276088" y="0"/>
              <a:ext cx="64135" cy="6858000"/>
            </a:xfrm>
            <a:custGeom>
              <a:avLst/>
              <a:gdLst/>
              <a:ahLst/>
              <a:cxnLst/>
              <a:rect l="l" t="t" r="r" b="b"/>
              <a:pathLst>
                <a:path w="64135" h="6858000">
                  <a:moveTo>
                    <a:pt x="64008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4008" y="6858000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99CA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5340096" y="0"/>
              <a:ext cx="6852284" cy="6858000"/>
            </a:xfrm>
            <a:custGeom>
              <a:avLst/>
              <a:gdLst/>
              <a:ahLst/>
              <a:cxnLst/>
              <a:rect l="l" t="t" r="r" b="b"/>
              <a:pathLst>
                <a:path w="6852284" h="6858000">
                  <a:moveTo>
                    <a:pt x="6851904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851904" y="6858000"/>
                  </a:lnTo>
                  <a:lnTo>
                    <a:pt x="6851904" y="0"/>
                  </a:lnTo>
                  <a:close/>
                </a:path>
              </a:pathLst>
            </a:custGeom>
            <a:solidFill>
              <a:srgbClr val="62A4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6040081" y="2660077"/>
            <a:ext cx="5018405" cy="1605280"/>
          </a:xfrm>
          <a:prstGeom prst="rect">
            <a:avLst/>
          </a:prstGeom>
        </p:spPr>
        <p:txBody>
          <a:bodyPr vert="horz" wrap="square" lIns="0" tIns="144145" rIns="0" bIns="0" rtlCol="0">
            <a:spAutoFit/>
          </a:bodyPr>
          <a:lstStyle/>
          <a:p>
            <a:pPr marL="12700" marR="5080">
              <a:lnSpc>
                <a:spcPts val="5710"/>
              </a:lnSpc>
              <a:spcBef>
                <a:spcPts val="1135"/>
              </a:spcBef>
            </a:pPr>
            <a:r>
              <a:rPr sz="5600" b="0" spc="-20" dirty="0">
                <a:solidFill>
                  <a:srgbClr val="FFFFFF"/>
                </a:solidFill>
                <a:latin typeface="Calibri Light"/>
                <a:cs typeface="Calibri Light"/>
              </a:rPr>
              <a:t>John</a:t>
            </a:r>
            <a:r>
              <a:rPr sz="5600" b="0" spc="-275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5600" b="0" spc="-10" dirty="0">
                <a:solidFill>
                  <a:srgbClr val="FFFFFF"/>
                </a:solidFill>
                <a:latin typeface="Calibri Light"/>
                <a:cs typeface="Calibri Light"/>
              </a:rPr>
              <a:t>McCarthy </a:t>
            </a:r>
            <a:r>
              <a:rPr sz="5600" b="0" spc="-135" dirty="0">
                <a:solidFill>
                  <a:srgbClr val="FFFFFF"/>
                </a:solidFill>
                <a:latin typeface="Calibri Light"/>
                <a:cs typeface="Calibri Light"/>
              </a:rPr>
              <a:t>F</a:t>
            </a:r>
            <a:r>
              <a:rPr sz="5600" b="0" spc="-55" dirty="0">
                <a:solidFill>
                  <a:srgbClr val="FFFFFF"/>
                </a:solidFill>
                <a:latin typeface="Calibri Light"/>
                <a:cs typeface="Calibri Light"/>
              </a:rPr>
              <a:t>o</a:t>
            </a:r>
            <a:r>
              <a:rPr sz="5600" b="0" spc="-140" dirty="0">
                <a:solidFill>
                  <a:srgbClr val="FFFFFF"/>
                </a:solidFill>
                <a:latin typeface="Calibri Light"/>
                <a:cs typeface="Calibri Light"/>
              </a:rPr>
              <a:t>r</a:t>
            </a:r>
            <a:r>
              <a:rPr sz="5600" b="0" spc="-50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5600" b="0" spc="-120" dirty="0">
                <a:solidFill>
                  <a:srgbClr val="FFFFFF"/>
                </a:solidFill>
                <a:latin typeface="Calibri Light"/>
                <a:cs typeface="Calibri Light"/>
              </a:rPr>
              <a:t>st</a:t>
            </a:r>
            <a:r>
              <a:rPr sz="5600" b="0" spc="-65" dirty="0">
                <a:solidFill>
                  <a:srgbClr val="FFFFFF"/>
                </a:solidFill>
                <a:latin typeface="Calibri Light"/>
                <a:cs typeface="Calibri Light"/>
              </a:rPr>
              <a:t>e</a:t>
            </a:r>
            <a:r>
              <a:rPr sz="5600" b="0" spc="-585" dirty="0">
                <a:solidFill>
                  <a:srgbClr val="FFFFFF"/>
                </a:solidFill>
                <a:latin typeface="Calibri Light"/>
                <a:cs typeface="Calibri Light"/>
              </a:rPr>
              <a:t>r</a:t>
            </a:r>
            <a:r>
              <a:rPr sz="5600" b="0" spc="-5" dirty="0">
                <a:solidFill>
                  <a:srgbClr val="FFFFFF"/>
                </a:solidFill>
                <a:latin typeface="Calibri Light"/>
                <a:cs typeface="Calibri Light"/>
              </a:rPr>
              <a:t>,</a:t>
            </a:r>
            <a:r>
              <a:rPr sz="5600" b="0" spc="-17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5600" b="0" dirty="0">
                <a:solidFill>
                  <a:srgbClr val="FFFFFF"/>
                </a:solidFill>
                <a:latin typeface="Calibri Light"/>
                <a:cs typeface="Calibri Light"/>
              </a:rPr>
              <a:t>CAL</a:t>
            </a:r>
            <a:r>
              <a:rPr sz="5600" b="0" spc="-160" dirty="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sz="5600" b="0" spc="-20" dirty="0">
                <a:solidFill>
                  <a:srgbClr val="FFFFFF"/>
                </a:solidFill>
                <a:latin typeface="Calibri Light"/>
                <a:cs typeface="Calibri Light"/>
              </a:rPr>
              <a:t>FIRE</a:t>
            </a:r>
            <a:endParaRPr sz="5600"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40081" y="5069840"/>
            <a:ext cx="33000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0" spc="135" dirty="0">
                <a:solidFill>
                  <a:srgbClr val="E1DFCC"/>
                </a:solidFill>
                <a:latin typeface="Calibri Light"/>
                <a:cs typeface="Calibri Light"/>
              </a:rPr>
              <a:t>JUNE</a:t>
            </a:r>
            <a:r>
              <a:rPr sz="2000" b="0" spc="345" dirty="0">
                <a:solidFill>
                  <a:srgbClr val="E1DFCC"/>
                </a:solidFill>
                <a:latin typeface="Calibri Light"/>
                <a:cs typeface="Calibri Light"/>
              </a:rPr>
              <a:t> </a:t>
            </a:r>
            <a:r>
              <a:rPr sz="2000" b="0" spc="130" dirty="0">
                <a:solidFill>
                  <a:srgbClr val="E1DFCC"/>
                </a:solidFill>
                <a:latin typeface="Calibri Light"/>
                <a:cs typeface="Calibri Light"/>
              </a:rPr>
              <a:t>26,</a:t>
            </a:r>
            <a:r>
              <a:rPr sz="2000" b="0" spc="365" dirty="0">
                <a:solidFill>
                  <a:srgbClr val="E1DFCC"/>
                </a:solidFill>
                <a:latin typeface="Calibri Light"/>
                <a:cs typeface="Calibri Light"/>
              </a:rPr>
              <a:t> </a:t>
            </a:r>
            <a:r>
              <a:rPr sz="2000" b="0" spc="150" dirty="0">
                <a:solidFill>
                  <a:srgbClr val="E1DFCC"/>
                </a:solidFill>
                <a:latin typeface="Calibri Light"/>
                <a:cs typeface="Calibri Light"/>
              </a:rPr>
              <a:t>2024|</a:t>
            </a:r>
            <a:r>
              <a:rPr sz="2000" b="0" spc="350" dirty="0">
                <a:solidFill>
                  <a:srgbClr val="E1DFCC"/>
                </a:solidFill>
                <a:latin typeface="Calibri Light"/>
                <a:cs typeface="Calibri Light"/>
              </a:rPr>
              <a:t> </a:t>
            </a:r>
            <a:r>
              <a:rPr sz="2000" b="0" spc="145" dirty="0">
                <a:solidFill>
                  <a:srgbClr val="E1DFCC"/>
                </a:solidFill>
                <a:latin typeface="Calibri Light"/>
                <a:cs typeface="Calibri Light"/>
              </a:rPr>
              <a:t>ROSEVILLE</a:t>
            </a:r>
            <a:endParaRPr sz="2000">
              <a:latin typeface="Calibri Light"/>
              <a:cs typeface="Calibri Light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7887" y="620268"/>
            <a:ext cx="3398520" cy="3104197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5961888" y="406908"/>
            <a:ext cx="6055360" cy="3940175"/>
            <a:chOff x="5961888" y="406908"/>
            <a:chExt cx="6055360" cy="3940175"/>
          </a:xfrm>
        </p:grpSpPr>
        <p:sp>
          <p:nvSpPr>
            <p:cNvPr id="9" name="object 9"/>
            <p:cNvSpPr/>
            <p:nvPr/>
          </p:nvSpPr>
          <p:spPr>
            <a:xfrm>
              <a:off x="5961888" y="4343400"/>
              <a:ext cx="5203190" cy="0"/>
            </a:xfrm>
            <a:custGeom>
              <a:avLst/>
              <a:gdLst/>
              <a:ahLst/>
              <a:cxnLst/>
              <a:rect l="l" t="t" r="r" b="b"/>
              <a:pathLst>
                <a:path w="5203190">
                  <a:moveTo>
                    <a:pt x="0" y="0"/>
                  </a:moveTo>
                  <a:lnTo>
                    <a:pt x="5202618" y="0"/>
                  </a:lnTo>
                </a:path>
              </a:pathLst>
            </a:custGeom>
            <a:ln w="635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11383" y="406908"/>
              <a:ext cx="1705355" cy="1705355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58239" y="4021835"/>
            <a:ext cx="3803903" cy="263042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7548880" cy="6858000"/>
          </a:xfrm>
          <a:custGeom>
            <a:avLst/>
            <a:gdLst/>
            <a:ahLst/>
            <a:cxnLst/>
            <a:rect l="l" t="t" r="r" b="b"/>
            <a:pathLst>
              <a:path w="7548880" h="6858000">
                <a:moveTo>
                  <a:pt x="7548372" y="0"/>
                </a:moveTo>
                <a:lnTo>
                  <a:pt x="0" y="0"/>
                </a:lnTo>
                <a:lnTo>
                  <a:pt x="0" y="6858000"/>
                </a:lnTo>
                <a:lnTo>
                  <a:pt x="7548372" y="6858000"/>
                </a:lnTo>
                <a:lnTo>
                  <a:pt x="7548372" y="0"/>
                </a:lnTo>
                <a:close/>
              </a:path>
            </a:pathLst>
          </a:custGeom>
          <a:solidFill>
            <a:srgbClr val="62A4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548371" y="0"/>
            <a:ext cx="64135" cy="6858000"/>
          </a:xfrm>
          <a:custGeom>
            <a:avLst/>
            <a:gdLst/>
            <a:ahLst/>
            <a:cxnLst/>
            <a:rect l="l" t="t" r="r" b="b"/>
            <a:pathLst>
              <a:path w="64134" h="6858000">
                <a:moveTo>
                  <a:pt x="64007" y="0"/>
                </a:moveTo>
                <a:lnTo>
                  <a:pt x="0" y="0"/>
                </a:lnTo>
                <a:lnTo>
                  <a:pt x="0" y="6858000"/>
                </a:lnTo>
                <a:lnTo>
                  <a:pt x="64007" y="6858000"/>
                </a:lnTo>
                <a:lnTo>
                  <a:pt x="64007" y="0"/>
                </a:lnTo>
                <a:close/>
              </a:path>
            </a:pathLst>
          </a:custGeom>
          <a:solidFill>
            <a:srgbClr val="99C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99191" y="403859"/>
            <a:ext cx="1595627" cy="159562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0663" y="1199388"/>
            <a:ext cx="5791198" cy="445922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311385" y="2103939"/>
            <a:ext cx="3072130" cy="338455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833119">
              <a:lnSpc>
                <a:spcPts val="2590"/>
              </a:lnSpc>
              <a:spcBef>
                <a:spcPts val="425"/>
              </a:spcBef>
            </a:pP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Wood</a:t>
            </a:r>
            <a:r>
              <a:rPr sz="2400" b="1" spc="-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Products</a:t>
            </a:r>
            <a:r>
              <a:rPr sz="2400" b="1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50" dirty="0">
                <a:solidFill>
                  <a:srgbClr val="404040"/>
                </a:solidFill>
                <a:latin typeface="Calibri"/>
                <a:cs typeface="Calibri"/>
              </a:rPr>
              <a:t>&amp;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Bioenergy</a:t>
            </a:r>
            <a:r>
              <a:rPr sz="2400" b="1" spc="-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404040"/>
                </a:solidFill>
                <a:latin typeface="Calibri"/>
                <a:cs typeface="Calibri"/>
              </a:rPr>
              <a:t>Team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00"/>
              </a:spcBef>
            </a:pPr>
            <a:endParaRPr sz="2400">
              <a:latin typeface="Calibri"/>
              <a:cs typeface="Calibri"/>
            </a:endParaRPr>
          </a:p>
          <a:p>
            <a:pPr marL="12700" marR="612140">
              <a:lnSpc>
                <a:spcPts val="2590"/>
              </a:lnSpc>
            </a:pP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Climate</a:t>
            </a:r>
            <a:r>
              <a:rPr sz="2400" b="1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b="1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Energy Program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65"/>
              </a:spcBef>
            </a:pPr>
            <a:endParaRPr sz="2400">
              <a:latin typeface="Calibri"/>
              <a:cs typeface="Calibri"/>
            </a:endParaRPr>
          </a:p>
          <a:p>
            <a:pPr marL="12700" marR="5080" algn="just">
              <a:lnSpc>
                <a:spcPts val="2590"/>
              </a:lnSpc>
            </a:pP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Department</a:t>
            </a:r>
            <a:r>
              <a:rPr sz="2400" b="1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2400" b="1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Forestry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2400" b="1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Fire</a:t>
            </a:r>
            <a:r>
              <a:rPr sz="2400" b="1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Protection</a:t>
            </a:r>
            <a:r>
              <a:rPr sz="2400" b="1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404040"/>
                </a:solidFill>
                <a:latin typeface="Calibri"/>
                <a:cs typeface="Calibri"/>
              </a:rPr>
              <a:t>(CAL 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FIRE)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2604" y="331812"/>
            <a:ext cx="6206490" cy="12382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4775"/>
              </a:lnSpc>
              <a:spcBef>
                <a:spcPts val="95"/>
              </a:spcBef>
            </a:pPr>
            <a:r>
              <a:rPr sz="4300" spc="-75" dirty="0">
                <a:solidFill>
                  <a:srgbClr val="404040"/>
                </a:solidFill>
              </a:rPr>
              <a:t>Awards</a:t>
            </a:r>
            <a:r>
              <a:rPr sz="4300" spc="-170" dirty="0">
                <a:solidFill>
                  <a:srgbClr val="404040"/>
                </a:solidFill>
              </a:rPr>
              <a:t> </a:t>
            </a:r>
            <a:r>
              <a:rPr sz="4300" dirty="0">
                <a:solidFill>
                  <a:srgbClr val="404040"/>
                </a:solidFill>
              </a:rPr>
              <a:t>to</a:t>
            </a:r>
            <a:r>
              <a:rPr sz="4300" spc="-195" dirty="0">
                <a:solidFill>
                  <a:srgbClr val="404040"/>
                </a:solidFill>
              </a:rPr>
              <a:t> </a:t>
            </a:r>
            <a:r>
              <a:rPr sz="4300" spc="-10" dirty="0">
                <a:solidFill>
                  <a:srgbClr val="404040"/>
                </a:solidFill>
              </a:rPr>
              <a:t>date:</a:t>
            </a:r>
            <a:endParaRPr sz="4300"/>
          </a:p>
          <a:p>
            <a:pPr algn="ctr">
              <a:lnSpc>
                <a:spcPts val="4775"/>
              </a:lnSpc>
            </a:pPr>
            <a:r>
              <a:rPr sz="4300" spc="-20" dirty="0">
                <a:solidFill>
                  <a:srgbClr val="404040"/>
                </a:solidFill>
              </a:rPr>
              <a:t>$122</a:t>
            </a:r>
            <a:r>
              <a:rPr sz="4300" spc="-200" dirty="0">
                <a:solidFill>
                  <a:srgbClr val="404040"/>
                </a:solidFill>
              </a:rPr>
              <a:t> </a:t>
            </a:r>
            <a:r>
              <a:rPr sz="4300" spc="-45" dirty="0">
                <a:solidFill>
                  <a:srgbClr val="404040"/>
                </a:solidFill>
              </a:rPr>
              <a:t>million</a:t>
            </a:r>
            <a:r>
              <a:rPr sz="4300" spc="-195" dirty="0">
                <a:solidFill>
                  <a:srgbClr val="404040"/>
                </a:solidFill>
              </a:rPr>
              <a:t> </a:t>
            </a:r>
            <a:r>
              <a:rPr sz="4300" dirty="0">
                <a:solidFill>
                  <a:srgbClr val="404040"/>
                </a:solidFill>
              </a:rPr>
              <a:t>to</a:t>
            </a:r>
            <a:r>
              <a:rPr sz="4300" spc="-204" dirty="0">
                <a:solidFill>
                  <a:srgbClr val="404040"/>
                </a:solidFill>
              </a:rPr>
              <a:t> </a:t>
            </a:r>
            <a:r>
              <a:rPr sz="4300" dirty="0">
                <a:solidFill>
                  <a:srgbClr val="404040"/>
                </a:solidFill>
              </a:rPr>
              <a:t>110</a:t>
            </a:r>
            <a:r>
              <a:rPr sz="4300" spc="-200" dirty="0">
                <a:solidFill>
                  <a:srgbClr val="404040"/>
                </a:solidFill>
              </a:rPr>
              <a:t> </a:t>
            </a:r>
            <a:r>
              <a:rPr sz="4300" spc="-35" dirty="0">
                <a:solidFill>
                  <a:srgbClr val="404040"/>
                </a:solidFill>
              </a:rPr>
              <a:t>Grantees</a:t>
            </a:r>
            <a:endParaRPr sz="4300"/>
          </a:p>
        </p:txBody>
      </p:sp>
      <p:sp>
        <p:nvSpPr>
          <p:cNvPr id="3" name="object 3"/>
          <p:cNvSpPr txBox="1"/>
          <p:nvPr/>
        </p:nvSpPr>
        <p:spPr>
          <a:xfrm>
            <a:off x="1084577" y="1643843"/>
            <a:ext cx="3687445" cy="2403475"/>
          </a:xfrm>
          <a:prstGeom prst="rect">
            <a:avLst/>
          </a:prstGeom>
        </p:spPr>
        <p:txBody>
          <a:bodyPr vert="horz" wrap="square" lIns="0" tIns="181610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1430"/>
              </a:spcBef>
            </a:pPr>
            <a:r>
              <a:rPr sz="2800" dirty="0">
                <a:solidFill>
                  <a:srgbClr val="497B29"/>
                </a:solidFill>
                <a:latin typeface="Calibri"/>
                <a:cs typeface="Calibri"/>
              </a:rPr>
              <a:t>Workforce</a:t>
            </a:r>
            <a:r>
              <a:rPr sz="2800" spc="-125" dirty="0">
                <a:solidFill>
                  <a:srgbClr val="497B29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497B29"/>
                </a:solidFill>
                <a:latin typeface="Calibri"/>
                <a:cs typeface="Calibri"/>
              </a:rPr>
              <a:t>Development</a:t>
            </a:r>
            <a:endParaRPr sz="2800">
              <a:latin typeface="Calibri"/>
              <a:cs typeface="Calibri"/>
            </a:endParaRPr>
          </a:p>
          <a:p>
            <a:pPr marL="254635" indent="-244475">
              <a:lnSpc>
                <a:spcPct val="100000"/>
              </a:lnSpc>
              <a:spcBef>
                <a:spcPts val="1140"/>
              </a:spcBef>
              <a:buClr>
                <a:srgbClr val="99CA38"/>
              </a:buClr>
              <a:buSzPct val="95833"/>
              <a:buFont typeface="Wingdings"/>
              <a:buChar char=""/>
              <a:tabLst>
                <a:tab pos="254635" algn="l"/>
              </a:tabLst>
            </a:pP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$48</a:t>
            </a:r>
            <a:r>
              <a:rPr sz="24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million</a:t>
            </a:r>
            <a:r>
              <a:rPr sz="24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awarded</a:t>
            </a:r>
            <a:endParaRPr sz="2400">
              <a:latin typeface="Calibri"/>
              <a:cs typeface="Calibri"/>
            </a:endParaRPr>
          </a:p>
          <a:p>
            <a:pPr marL="396240" lvl="1" indent="-184150">
              <a:lnSpc>
                <a:spcPct val="100000"/>
              </a:lnSpc>
              <a:spcBef>
                <a:spcPts val="219"/>
              </a:spcBef>
              <a:buClr>
                <a:srgbClr val="99CA38"/>
              </a:buClr>
              <a:buSzPct val="94444"/>
              <a:buFont typeface="Wingdings"/>
              <a:buChar char=""/>
              <a:tabLst>
                <a:tab pos="396240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Community</a:t>
            </a:r>
            <a:r>
              <a:rPr sz="18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colleges</a:t>
            </a:r>
            <a:endParaRPr sz="1800">
              <a:latin typeface="Calibri"/>
              <a:cs typeface="Calibri"/>
            </a:endParaRPr>
          </a:p>
          <a:p>
            <a:pPr marL="396240" lvl="1" indent="-184150">
              <a:lnSpc>
                <a:spcPct val="100000"/>
              </a:lnSpc>
              <a:spcBef>
                <a:spcPts val="380"/>
              </a:spcBef>
              <a:buClr>
                <a:srgbClr val="99CA38"/>
              </a:buClr>
              <a:buSzPct val="94444"/>
              <a:buFont typeface="Wingdings"/>
              <a:buChar char=""/>
              <a:tabLst>
                <a:tab pos="396240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Prescribed</a:t>
            </a:r>
            <a:r>
              <a:rPr sz="18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fire</a:t>
            </a:r>
            <a:r>
              <a:rPr sz="18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training</a:t>
            </a:r>
            <a:endParaRPr sz="1800">
              <a:latin typeface="Calibri"/>
              <a:cs typeface="Calibri"/>
            </a:endParaRPr>
          </a:p>
          <a:p>
            <a:pPr marL="396240" lvl="1" indent="-184150">
              <a:lnSpc>
                <a:spcPct val="100000"/>
              </a:lnSpc>
              <a:spcBef>
                <a:spcPts val="385"/>
              </a:spcBef>
              <a:buClr>
                <a:srgbClr val="99CA38"/>
              </a:buClr>
              <a:buSzPct val="94444"/>
              <a:buFont typeface="Wingdings"/>
              <a:buChar char=""/>
              <a:tabLst>
                <a:tab pos="396240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Mentor</a:t>
            </a:r>
            <a:r>
              <a:rPr sz="18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programs</a:t>
            </a:r>
            <a:endParaRPr sz="1800">
              <a:latin typeface="Calibri"/>
              <a:cs typeface="Calibri"/>
            </a:endParaRPr>
          </a:p>
          <a:p>
            <a:pPr marL="396240" lvl="1" indent="-184150">
              <a:lnSpc>
                <a:spcPct val="100000"/>
              </a:lnSpc>
              <a:spcBef>
                <a:spcPts val="385"/>
              </a:spcBef>
              <a:buClr>
                <a:srgbClr val="99CA38"/>
              </a:buClr>
              <a:buSzPct val="94444"/>
              <a:buFont typeface="Wingdings"/>
              <a:buChar char=""/>
              <a:tabLst>
                <a:tab pos="396240" algn="l"/>
              </a:tabLst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Training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18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formerly</a:t>
            </a:r>
            <a:r>
              <a:rPr sz="1800" spc="-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incarcerated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sz="half" idx="3"/>
          </p:nvPr>
        </p:nvSpPr>
        <p:spPr>
          <a:prstGeom prst="rect">
            <a:avLst/>
          </a:prstGeom>
        </p:spPr>
        <p:txBody>
          <a:bodyPr vert="horz" wrap="square" lIns="0" tIns="181610" rIns="0" bIns="0" rtlCol="0">
            <a:spAutoFit/>
          </a:bodyPr>
          <a:lstStyle/>
          <a:p>
            <a:pPr marL="103505">
              <a:lnSpc>
                <a:spcPct val="100000"/>
              </a:lnSpc>
              <a:spcBef>
                <a:spcPts val="1430"/>
              </a:spcBef>
            </a:pPr>
            <a:r>
              <a:rPr dirty="0"/>
              <a:t>Business</a:t>
            </a:r>
            <a:r>
              <a:rPr spc="-125" dirty="0"/>
              <a:t> </a:t>
            </a:r>
            <a:r>
              <a:rPr spc="-10" dirty="0"/>
              <a:t>Development</a:t>
            </a:r>
          </a:p>
          <a:p>
            <a:pPr marL="254635" indent="-244475">
              <a:lnSpc>
                <a:spcPct val="100000"/>
              </a:lnSpc>
              <a:spcBef>
                <a:spcPts val="1140"/>
              </a:spcBef>
              <a:buClr>
                <a:srgbClr val="99CA38"/>
              </a:buClr>
              <a:buSzPct val="95833"/>
              <a:buFont typeface="Wingdings"/>
              <a:buChar char=""/>
              <a:tabLst>
                <a:tab pos="254635" algn="l"/>
              </a:tabLst>
            </a:pP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$74</a:t>
            </a:r>
            <a:r>
              <a:rPr sz="240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404040"/>
                </a:solidFill>
                <a:latin typeface="Calibri"/>
                <a:cs typeface="Calibri"/>
              </a:rPr>
              <a:t>million</a:t>
            </a:r>
            <a:r>
              <a:rPr sz="240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404040"/>
                </a:solidFill>
                <a:latin typeface="Calibri"/>
                <a:cs typeface="Calibri"/>
              </a:rPr>
              <a:t>awarded</a:t>
            </a:r>
            <a:endParaRPr sz="2400">
              <a:latin typeface="Calibri"/>
              <a:cs typeface="Calibri"/>
            </a:endParaRPr>
          </a:p>
          <a:p>
            <a:pPr marL="396240" lvl="1" indent="-184150">
              <a:lnSpc>
                <a:spcPct val="100000"/>
              </a:lnSpc>
              <a:spcBef>
                <a:spcPts val="219"/>
              </a:spcBef>
              <a:buClr>
                <a:srgbClr val="99CA38"/>
              </a:buClr>
              <a:buSzPct val="94444"/>
              <a:buFont typeface="Wingdings"/>
              <a:buChar char=""/>
              <a:tabLst>
                <a:tab pos="396240" algn="l"/>
              </a:tabLst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Wood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processing</a:t>
            </a:r>
            <a:r>
              <a:rPr sz="18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facilities</a:t>
            </a:r>
            <a:endParaRPr sz="1800">
              <a:latin typeface="Calibri"/>
              <a:cs typeface="Calibri"/>
            </a:endParaRPr>
          </a:p>
          <a:p>
            <a:pPr marL="396240" lvl="1" indent="-184150">
              <a:lnSpc>
                <a:spcPct val="100000"/>
              </a:lnSpc>
              <a:spcBef>
                <a:spcPts val="380"/>
              </a:spcBef>
              <a:buClr>
                <a:srgbClr val="99CA38"/>
              </a:buClr>
              <a:buSzPct val="94444"/>
              <a:buFont typeface="Wingdings"/>
              <a:buChar char=""/>
              <a:tabLst>
                <a:tab pos="396240" algn="l"/>
              </a:tabLst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Bioenergy</a:t>
            </a:r>
            <a:endParaRPr sz="1800">
              <a:latin typeface="Calibri"/>
              <a:cs typeface="Calibri"/>
            </a:endParaRPr>
          </a:p>
          <a:p>
            <a:pPr marL="396240" lvl="1" indent="-184150">
              <a:lnSpc>
                <a:spcPct val="100000"/>
              </a:lnSpc>
              <a:spcBef>
                <a:spcPts val="385"/>
              </a:spcBef>
              <a:buClr>
                <a:srgbClr val="99CA38"/>
              </a:buClr>
              <a:buSzPct val="94444"/>
              <a:buFont typeface="Wingdings"/>
              <a:buChar char=""/>
              <a:tabLst>
                <a:tab pos="396240" algn="l"/>
              </a:tabLst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In-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woods</a:t>
            </a:r>
            <a:r>
              <a:rPr sz="18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operations</a:t>
            </a:r>
            <a:endParaRPr sz="1800">
              <a:latin typeface="Calibri"/>
              <a:cs typeface="Calibri"/>
            </a:endParaRPr>
          </a:p>
          <a:p>
            <a:pPr marL="396240" lvl="1" indent="-184150">
              <a:lnSpc>
                <a:spcPct val="100000"/>
              </a:lnSpc>
              <a:spcBef>
                <a:spcPts val="385"/>
              </a:spcBef>
              <a:buClr>
                <a:srgbClr val="99CA38"/>
              </a:buClr>
              <a:buSzPct val="94444"/>
              <a:buFont typeface="Wingdings"/>
              <a:buChar char=""/>
              <a:tabLst>
                <a:tab pos="396240" algn="l"/>
              </a:tabLst>
            </a:pP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Research</a:t>
            </a: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18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Development</a:t>
            </a:r>
            <a:endParaRPr sz="1800">
              <a:latin typeface="Calibri"/>
              <a:cs typeface="Calibri"/>
            </a:endParaRPr>
          </a:p>
          <a:p>
            <a:pPr marL="578485" lvl="2" indent="-182245">
              <a:lnSpc>
                <a:spcPct val="100000"/>
              </a:lnSpc>
              <a:spcBef>
                <a:spcPts val="459"/>
              </a:spcBef>
              <a:buClr>
                <a:srgbClr val="99CA38"/>
              </a:buClr>
              <a:buFont typeface="Wingdings"/>
              <a:buChar char=""/>
              <a:tabLst>
                <a:tab pos="578485" algn="l"/>
              </a:tabLst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Biomass</a:t>
            </a:r>
            <a:r>
              <a:rPr sz="1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fuels</a:t>
            </a:r>
            <a:endParaRPr sz="1400">
              <a:latin typeface="Calibri"/>
              <a:cs typeface="Calibri"/>
            </a:endParaRPr>
          </a:p>
          <a:p>
            <a:pPr marL="578485" lvl="2" indent="-182245">
              <a:lnSpc>
                <a:spcPct val="100000"/>
              </a:lnSpc>
              <a:spcBef>
                <a:spcPts val="430"/>
              </a:spcBef>
              <a:buClr>
                <a:srgbClr val="99CA38"/>
              </a:buClr>
              <a:buFont typeface="Wingdings"/>
              <a:buChar char=""/>
              <a:tabLst>
                <a:tab pos="578485" algn="l"/>
              </a:tabLst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Biochar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marketing</a:t>
            </a:r>
            <a:endParaRPr sz="1400">
              <a:latin typeface="Calibri"/>
              <a:cs typeface="Calibri"/>
            </a:endParaRPr>
          </a:p>
          <a:p>
            <a:pPr marL="578485" lvl="2" indent="-182245">
              <a:lnSpc>
                <a:spcPct val="100000"/>
              </a:lnSpc>
              <a:spcBef>
                <a:spcPts val="434"/>
              </a:spcBef>
              <a:buClr>
                <a:srgbClr val="99CA38"/>
              </a:buClr>
              <a:buFont typeface="Wingdings"/>
              <a:buChar char=""/>
              <a:tabLst>
                <a:tab pos="578485" algn="l"/>
              </a:tabLst>
            </a:pP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Feasibility</a:t>
            </a:r>
            <a:r>
              <a:rPr sz="1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studies</a:t>
            </a:r>
            <a:endParaRPr sz="1400">
              <a:latin typeface="Calibri"/>
              <a:cs typeface="Calibri"/>
            </a:endParaRPr>
          </a:p>
          <a:p>
            <a:pPr marL="396240" lvl="1" indent="-184150">
              <a:lnSpc>
                <a:spcPct val="100000"/>
              </a:lnSpc>
              <a:spcBef>
                <a:spcPts val="355"/>
              </a:spcBef>
              <a:buClr>
                <a:srgbClr val="99CA38"/>
              </a:buClr>
              <a:buSzPct val="94444"/>
              <a:buFont typeface="Wingdings"/>
              <a:buChar char=""/>
              <a:tabLst>
                <a:tab pos="396240" algn="l"/>
              </a:tabLst>
            </a:pPr>
            <a:r>
              <a:rPr sz="1800" spc="-20" dirty="0">
                <a:solidFill>
                  <a:srgbClr val="404040"/>
                </a:solidFill>
                <a:latin typeface="Calibri"/>
                <a:cs typeface="Calibri"/>
              </a:rPr>
              <a:t>Tree</a:t>
            </a:r>
            <a:r>
              <a:rPr sz="18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Nurseries</a:t>
            </a:r>
            <a:endParaRPr sz="1800">
              <a:latin typeface="Calibri"/>
              <a:cs typeface="Calibri"/>
            </a:endParaRPr>
          </a:p>
          <a:p>
            <a:pPr marL="396240" lvl="1" indent="-184150">
              <a:lnSpc>
                <a:spcPct val="100000"/>
              </a:lnSpc>
              <a:spcBef>
                <a:spcPts val="385"/>
              </a:spcBef>
              <a:buClr>
                <a:srgbClr val="99CA38"/>
              </a:buClr>
              <a:buSzPct val="94444"/>
              <a:buFont typeface="Wingdings"/>
              <a:buChar char=""/>
              <a:tabLst>
                <a:tab pos="396240" algn="l"/>
              </a:tabLst>
            </a:pPr>
            <a:r>
              <a:rPr sz="1800" dirty="0">
                <a:solidFill>
                  <a:srgbClr val="404040"/>
                </a:solidFill>
                <a:latin typeface="Calibri"/>
                <a:cs typeface="Calibri"/>
              </a:rPr>
              <a:t>Cone</a:t>
            </a:r>
            <a:r>
              <a:rPr sz="18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"/>
                <a:cs typeface="Calibri"/>
              </a:rPr>
              <a:t>Collection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81871" y="4166616"/>
            <a:ext cx="2860535" cy="214579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9580" y="4166616"/>
            <a:ext cx="3767327" cy="213053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264140" y="288035"/>
            <a:ext cx="1703831" cy="170383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 marR="5080">
              <a:lnSpc>
                <a:spcPts val="3670"/>
              </a:lnSpc>
              <a:spcBef>
                <a:spcPts val="760"/>
              </a:spcBef>
            </a:pPr>
            <a:r>
              <a:rPr spc="-55" dirty="0"/>
              <a:t>Business</a:t>
            </a:r>
            <a:r>
              <a:rPr spc="-80" dirty="0"/>
              <a:t> </a:t>
            </a:r>
            <a:r>
              <a:rPr spc="-25" dirty="0"/>
              <a:t>and </a:t>
            </a:r>
            <a:r>
              <a:rPr spc="-90" dirty="0"/>
              <a:t>Workforce</a:t>
            </a:r>
            <a:r>
              <a:rPr spc="-55" dirty="0"/>
              <a:t> </a:t>
            </a:r>
            <a:r>
              <a:rPr spc="-60" dirty="0"/>
              <a:t>Grants </a:t>
            </a:r>
            <a:r>
              <a:rPr spc="-80" dirty="0"/>
              <a:t>Program</a:t>
            </a:r>
            <a:r>
              <a:rPr spc="-125" dirty="0"/>
              <a:t> </a:t>
            </a:r>
            <a:r>
              <a:rPr dirty="0"/>
              <a:t>to</a:t>
            </a:r>
            <a:r>
              <a:rPr spc="-145" dirty="0"/>
              <a:t> </a:t>
            </a:r>
            <a:r>
              <a:rPr spc="-20" dirty="0"/>
              <a:t>Date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884" y="0"/>
            <a:ext cx="8493760" cy="6858000"/>
            <a:chOff x="214884" y="0"/>
            <a:chExt cx="8493760" cy="6858000"/>
          </a:xfrm>
        </p:grpSpPr>
        <p:sp>
          <p:nvSpPr>
            <p:cNvPr id="4" name="object 4"/>
            <p:cNvSpPr/>
            <p:nvPr/>
          </p:nvSpPr>
          <p:spPr>
            <a:xfrm>
              <a:off x="4040124" y="0"/>
              <a:ext cx="64135" cy="6858000"/>
            </a:xfrm>
            <a:custGeom>
              <a:avLst/>
              <a:gdLst/>
              <a:ahLst/>
              <a:cxnLst/>
              <a:rect l="l" t="t" r="r" b="b"/>
              <a:pathLst>
                <a:path w="64135" h="6858000">
                  <a:moveTo>
                    <a:pt x="64008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64008" y="6858000"/>
                  </a:lnTo>
                  <a:lnTo>
                    <a:pt x="64008" y="0"/>
                  </a:lnTo>
                  <a:close/>
                </a:path>
              </a:pathLst>
            </a:custGeom>
            <a:solidFill>
              <a:srgbClr val="99CA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4884" y="3172968"/>
              <a:ext cx="3528059" cy="26456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83863" y="12204"/>
              <a:ext cx="5224271" cy="6833603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33080" y="446700"/>
            <a:ext cx="1261963" cy="162577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3E4F19A7-A959-40BB-972C-4880BAF8EB09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277</Words>
  <Application>Microsoft Office PowerPoint</Application>
  <PresentationFormat>Widescreen</PresentationFormat>
  <Paragraphs>64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Office Theme</vt:lpstr>
      <vt:lpstr>Office 2013 - 2022 Theme</vt:lpstr>
      <vt:lpstr>1_Office Theme</vt:lpstr>
      <vt:lpstr>PowerPoint Presentation</vt:lpstr>
      <vt:lpstr>PowerPoint Presentation</vt:lpstr>
      <vt:lpstr>Grant Funded Fuel Reduction Projects and Biomass Programs (2018-2024)</vt:lpstr>
      <vt:lpstr>PARTNERSHIPS</vt:lpstr>
      <vt:lpstr>Workforce Development</vt:lpstr>
      <vt:lpstr>PowerPoint Presentation</vt:lpstr>
      <vt:lpstr>PowerPoint Presentation</vt:lpstr>
      <vt:lpstr>Awards to date: $122 million to 110 Grantees</vt:lpstr>
      <vt:lpstr>Business and Workforce Grants Program to Date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 FIRE Forest Health Spending Proposal</dc:title>
  <dc:creator>Lottes, Angela@CALFIRE</dc:creator>
  <cp:lastModifiedBy>Brandon Romano</cp:lastModifiedBy>
  <cp:revision>3</cp:revision>
  <dcterms:created xsi:type="dcterms:W3CDTF">2024-06-25T21:54:52Z</dcterms:created>
  <dcterms:modified xsi:type="dcterms:W3CDTF">2024-06-29T05:53:49Z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0x010100A0A5A4A2AAE26C4F94E12BF1F9484618</vt:lpwstr>
  </property>
  <property fmtid="{D5CDD505-2E9C-101B-9397-08002B2CF9AE}" pid="3" name="Created">
    <vt:filetime>2024-06-24T00:00:00Z</vt:filetime>
  </property>
  <property fmtid="{D5CDD505-2E9C-101B-9397-08002B2CF9AE}" pid="4" name="Creator">
    <vt:lpwstr>Acrobat PDFMaker 17 for PowerPoint</vt:lpwstr>
  </property>
  <property fmtid="{D5CDD505-2E9C-101B-9397-08002B2CF9AE}" pid="5" name="LastSaved">
    <vt:filetime>2024-06-25T00:00:00Z</vt:filetime>
  </property>
  <property fmtid="{D5CDD505-2E9C-101B-9397-08002B2CF9AE}" pid="6" name="Producer">
    <vt:lpwstr>Adobe PDF Library 17.11.238</vt:lpwstr>
  </property>
</Properties>
</file>