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 id="2147483706" r:id="rId2"/>
  </p:sldMasterIdLst>
  <p:notesMasterIdLst>
    <p:notesMasterId r:id="rId31"/>
  </p:notesMasterIdLst>
  <p:sldIdLst>
    <p:sldId id="321" r:id="rId3"/>
    <p:sldId id="256" r:id="rId4"/>
    <p:sldId id="297" r:id="rId5"/>
    <p:sldId id="324" r:id="rId6"/>
    <p:sldId id="322" r:id="rId7"/>
    <p:sldId id="273" r:id="rId8"/>
    <p:sldId id="307" r:id="rId9"/>
    <p:sldId id="283" r:id="rId10"/>
    <p:sldId id="298" r:id="rId11"/>
    <p:sldId id="299" r:id="rId12"/>
    <p:sldId id="302" r:id="rId13"/>
    <p:sldId id="303" r:id="rId14"/>
    <p:sldId id="306" r:id="rId15"/>
    <p:sldId id="305" r:id="rId16"/>
    <p:sldId id="313" r:id="rId17"/>
    <p:sldId id="314" r:id="rId18"/>
    <p:sldId id="315" r:id="rId19"/>
    <p:sldId id="304" r:id="rId20"/>
    <p:sldId id="316" r:id="rId21"/>
    <p:sldId id="311" r:id="rId22"/>
    <p:sldId id="317" r:id="rId23"/>
    <p:sldId id="318" r:id="rId24"/>
    <p:sldId id="268" r:id="rId25"/>
    <p:sldId id="277" r:id="rId26"/>
    <p:sldId id="319" r:id="rId27"/>
    <p:sldId id="320" r:id="rId28"/>
    <p:sldId id="281" r:id="rId29"/>
    <p:sldId id="28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21830D-3CC5-FC32-DAF3-103B38768DEB}" name="Clarke Stevenson" initials="CS" userId="86aeafa20e8ec682" providerId="Windows Live"/>
  <p188:author id="{EC270C59-6D56-8038-9FFB-CE3F677BD979}" name="Todd Sloat" initials="TS" userId="430966ba84c97887" providerId="Windows Live"/>
  <p188:author id="{A00BE66F-4E64-5116-BE59-AE0182E47853}" name="Regine Miller" initials="RM" userId="0fbf2297a55de4f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larke Stevenson" initials="CS" lastIdx="2" clrIdx="0">
    <p:extLst>
      <p:ext uri="{19B8F6BF-5375-455C-9EA6-DF929625EA0E}">
        <p15:presenceInfo xmlns:p15="http://schemas.microsoft.com/office/powerpoint/2012/main" userId="86aeafa20e8ec68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5FF"/>
    <a:srgbClr val="7192FE"/>
    <a:srgbClr val="85A2FD"/>
    <a:srgbClr val="3550FF"/>
    <a:srgbClr val="FFD651"/>
    <a:srgbClr val="000000"/>
    <a:srgbClr val="1845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DC7127-BA9F-F573-811B-E0BD81467C3D}" v="2" dt="2024-06-28T00:29:53.7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2" autoAdjust="0"/>
    <p:restoredTop sz="78411" autoAdjust="0"/>
  </p:normalViewPr>
  <p:slideViewPr>
    <p:cSldViewPr snapToGrid="0">
      <p:cViewPr varScale="1">
        <p:scale>
          <a:sx n="85" d="100"/>
          <a:sy n="85" d="100"/>
        </p:scale>
        <p:origin x="1464" y="78"/>
      </p:cViewPr>
      <p:guideLst/>
    </p:cSldViewPr>
  </p:slideViewPr>
  <p:outlineViewPr>
    <p:cViewPr>
      <p:scale>
        <a:sx n="33" d="100"/>
        <a:sy n="33" d="100"/>
      </p:scale>
      <p:origin x="0" y="-13648"/>
    </p:cViewPr>
  </p:outlineViewPr>
  <p:notesTextViewPr>
    <p:cViewPr>
      <p:scale>
        <a:sx n="110" d="100"/>
        <a:sy n="11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8/10/relationships/authors" Target="authors.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e Anne Coleman" userId="S::bcoleman@pcwa.net::08a059fa-e7e7-4638-95ea-54763a5fe5c6" providerId="AD" clId="Web-{6EDC7127-BA9F-F573-811B-E0BD81467C3D}"/>
    <pc:docChg chg="modSld">
      <pc:chgData name="Brie Anne Coleman" userId="S::bcoleman@pcwa.net::08a059fa-e7e7-4638-95ea-54763a5fe5c6" providerId="AD" clId="Web-{6EDC7127-BA9F-F573-811B-E0BD81467C3D}" dt="2024-06-28T00:29:53.729" v="1" actId="20577"/>
      <pc:docMkLst>
        <pc:docMk/>
      </pc:docMkLst>
      <pc:sldChg chg="modSp">
        <pc:chgData name="Brie Anne Coleman" userId="S::bcoleman@pcwa.net::08a059fa-e7e7-4638-95ea-54763a5fe5c6" providerId="AD" clId="Web-{6EDC7127-BA9F-F573-811B-E0BD81467C3D}" dt="2024-06-28T00:29:53.729" v="1" actId="20577"/>
        <pc:sldMkLst>
          <pc:docMk/>
          <pc:sldMk cId="0" sldId="321"/>
        </pc:sldMkLst>
        <pc:spChg chg="mod">
          <ac:chgData name="Brie Anne Coleman" userId="S::bcoleman@pcwa.net::08a059fa-e7e7-4638-95ea-54763a5fe5c6" providerId="AD" clId="Web-{6EDC7127-BA9F-F573-811B-E0BD81467C3D}" dt="2024-06-28T00:29:53.729" v="1" actId="20577"/>
          <ac:spMkLst>
            <pc:docMk/>
            <pc:sldMk cId="0" sldId="32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6E4DFD-75F0-4E58-B8A8-91ACD5AF4311}" type="datetimeFigureOut">
              <a:rPr lang="en-US" smtClean="0"/>
              <a:t>6/27/2024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AEC0F9-E0CE-4525-BA05-D9E3301B44A8}" type="slidenum">
              <a:rPr lang="en-US" smtClean="0"/>
              <a:t>‹#›</a:t>
            </a:fld>
            <a:endParaRPr lang="en-US"/>
          </a:p>
        </p:txBody>
      </p:sp>
    </p:spTree>
    <p:extLst>
      <p:ext uri="{BB962C8B-B14F-4D97-AF65-F5344CB8AC3E}">
        <p14:creationId xmlns:p14="http://schemas.microsoft.com/office/powerpoint/2010/main" val="585099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565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2</a:t>
            </a:fld>
            <a:endParaRPr lang="en-US"/>
          </a:p>
        </p:txBody>
      </p:sp>
    </p:spTree>
    <p:extLst>
      <p:ext uri="{BB962C8B-B14F-4D97-AF65-F5344CB8AC3E}">
        <p14:creationId xmlns:p14="http://schemas.microsoft.com/office/powerpoint/2010/main" val="2715031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Kerri</a:t>
            </a:r>
          </a:p>
        </p:txBody>
      </p:sp>
      <p:sp>
        <p:nvSpPr>
          <p:cNvPr id="4" name="Slide Number Placeholder 3"/>
          <p:cNvSpPr>
            <a:spLocks noGrp="1"/>
          </p:cNvSpPr>
          <p:nvPr>
            <p:ph type="sldNum" sz="quarter" idx="5"/>
          </p:nvPr>
        </p:nvSpPr>
        <p:spPr/>
        <p:txBody>
          <a:bodyPr/>
          <a:lstStyle/>
          <a:p>
            <a:fld id="{44AEC0F9-E0CE-4525-BA05-D9E3301B44A8}" type="slidenum">
              <a:rPr lang="en-US" smtClean="0"/>
              <a:t>3</a:t>
            </a:fld>
            <a:endParaRPr lang="en-US"/>
          </a:p>
        </p:txBody>
      </p:sp>
    </p:spTree>
    <p:extLst>
      <p:ext uri="{BB962C8B-B14F-4D97-AF65-F5344CB8AC3E}">
        <p14:creationId xmlns:p14="http://schemas.microsoft.com/office/powerpoint/2010/main" val="4003630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4</a:t>
            </a:fld>
            <a:endParaRPr lang="en-US"/>
          </a:p>
        </p:txBody>
      </p:sp>
    </p:spTree>
    <p:extLst>
      <p:ext uri="{BB962C8B-B14F-4D97-AF65-F5344CB8AC3E}">
        <p14:creationId xmlns:p14="http://schemas.microsoft.com/office/powerpoint/2010/main" val="3506666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dirty="0">
                <a:ea typeface="Times New Roman" panose="02020603050405020304" pitchFamily="18" charset="0"/>
              </a:rPr>
              <a:t>Set of co</a:t>
            </a:r>
            <a:r>
              <a:rPr lang="en-US" sz="1200" dirty="0">
                <a:effectLst/>
                <a:ea typeface="Times New Roman" panose="02020603050405020304" pitchFamily="18" charset="0"/>
              </a:rPr>
              <a:t>llaborative recommendations for a possible public regional entity and its core services,  and understand possible interest in participating in biomass market development</a:t>
            </a:r>
            <a:r>
              <a:rPr lang="en-US" sz="1200" dirty="0">
                <a:effectLst/>
              </a:rPr>
              <a:t> </a:t>
            </a:r>
          </a:p>
          <a:p>
            <a:endParaRPr lang="en-US" sz="1200" dirty="0">
              <a:effectLs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5</a:t>
            </a:fld>
            <a:endParaRPr lang="en-US"/>
          </a:p>
        </p:txBody>
      </p:sp>
    </p:spTree>
    <p:extLst>
      <p:ext uri="{BB962C8B-B14F-4D97-AF65-F5344CB8AC3E}">
        <p14:creationId xmlns:p14="http://schemas.microsoft.com/office/powerpoint/2010/main" val="4118699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Kerri</a:t>
            </a:r>
          </a:p>
        </p:txBody>
      </p:sp>
      <p:sp>
        <p:nvSpPr>
          <p:cNvPr id="4" name="Slide Number Placeholder 3"/>
          <p:cNvSpPr>
            <a:spLocks noGrp="1"/>
          </p:cNvSpPr>
          <p:nvPr>
            <p:ph type="sldNum" sz="quarter" idx="5"/>
          </p:nvPr>
        </p:nvSpPr>
        <p:spPr/>
        <p:txBody>
          <a:bodyPr/>
          <a:lstStyle/>
          <a:p>
            <a:fld id="{44AEC0F9-E0CE-4525-BA05-D9E3301B44A8}" type="slidenum">
              <a:rPr lang="en-US" smtClean="0"/>
              <a:t>6</a:t>
            </a:fld>
            <a:endParaRPr lang="en-US"/>
          </a:p>
        </p:txBody>
      </p:sp>
    </p:spTree>
    <p:extLst>
      <p:ext uri="{BB962C8B-B14F-4D97-AF65-F5344CB8AC3E}">
        <p14:creationId xmlns:p14="http://schemas.microsoft.com/office/powerpoint/2010/main" val="879715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spcBef>
                <a:spcPts val="0"/>
              </a:spcBef>
              <a:spcAft>
                <a:spcPts val="0"/>
              </a:spcAft>
              <a:buSzPts val="1000"/>
              <a:buFont typeface="Courier New" panose="02070309020205020404" pitchFamily="49" charset="0"/>
              <a:buNone/>
              <a:tabLst>
                <a:tab pos="914400" algn="l"/>
              </a:tabLst>
            </a:pPr>
            <a:endParaRPr lang="en-US" sz="11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4AEC0F9-E0CE-4525-BA05-D9E3301B44A8}" type="slidenum">
              <a:rPr lang="en-US" smtClean="0"/>
              <a:t>8</a:t>
            </a:fld>
            <a:endParaRPr lang="en-US"/>
          </a:p>
        </p:txBody>
      </p:sp>
    </p:spTree>
    <p:extLst>
      <p:ext uri="{BB962C8B-B14F-4D97-AF65-F5344CB8AC3E}">
        <p14:creationId xmlns:p14="http://schemas.microsoft.com/office/powerpoint/2010/main" val="2730665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9</a:t>
            </a:fld>
            <a:endParaRPr lang="en-US"/>
          </a:p>
        </p:txBody>
      </p:sp>
    </p:spTree>
    <p:extLst>
      <p:ext uri="{BB962C8B-B14F-4D97-AF65-F5344CB8AC3E}">
        <p14:creationId xmlns:p14="http://schemas.microsoft.com/office/powerpoint/2010/main" val="4183947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10</a:t>
            </a:fld>
            <a:endParaRPr lang="en-US"/>
          </a:p>
        </p:txBody>
      </p:sp>
    </p:spTree>
    <p:extLst>
      <p:ext uri="{BB962C8B-B14F-4D97-AF65-F5344CB8AC3E}">
        <p14:creationId xmlns:p14="http://schemas.microsoft.com/office/powerpoint/2010/main" val="1517619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11</a:t>
            </a:fld>
            <a:endParaRPr lang="en-US"/>
          </a:p>
        </p:txBody>
      </p:sp>
    </p:spTree>
    <p:extLst>
      <p:ext uri="{BB962C8B-B14F-4D97-AF65-F5344CB8AC3E}">
        <p14:creationId xmlns:p14="http://schemas.microsoft.com/office/powerpoint/2010/main" val="3285169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12</a:t>
            </a:fld>
            <a:endParaRPr lang="en-US"/>
          </a:p>
        </p:txBody>
      </p:sp>
    </p:spTree>
    <p:extLst>
      <p:ext uri="{BB962C8B-B14F-4D97-AF65-F5344CB8AC3E}">
        <p14:creationId xmlns:p14="http://schemas.microsoft.com/office/powerpoint/2010/main" val="1101912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13</a:t>
            </a:fld>
            <a:endParaRPr lang="en-US"/>
          </a:p>
        </p:txBody>
      </p:sp>
    </p:spTree>
    <p:extLst>
      <p:ext uri="{BB962C8B-B14F-4D97-AF65-F5344CB8AC3E}">
        <p14:creationId xmlns:p14="http://schemas.microsoft.com/office/powerpoint/2010/main" val="4021444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14</a:t>
            </a:fld>
            <a:endParaRPr lang="en-US"/>
          </a:p>
        </p:txBody>
      </p:sp>
    </p:spTree>
    <p:extLst>
      <p:ext uri="{BB962C8B-B14F-4D97-AF65-F5344CB8AC3E}">
        <p14:creationId xmlns:p14="http://schemas.microsoft.com/office/powerpoint/2010/main" val="1276227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AEC0F9-E0CE-4525-BA05-D9E3301B44A8}" type="slidenum">
              <a:rPr lang="en-US" smtClean="0"/>
              <a:t>15</a:t>
            </a:fld>
            <a:endParaRPr lang="en-US"/>
          </a:p>
        </p:txBody>
      </p:sp>
    </p:spTree>
    <p:extLst>
      <p:ext uri="{BB962C8B-B14F-4D97-AF65-F5344CB8AC3E}">
        <p14:creationId xmlns:p14="http://schemas.microsoft.com/office/powerpoint/2010/main" val="2616412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16</a:t>
            </a:fld>
            <a:endParaRPr lang="en-US"/>
          </a:p>
        </p:txBody>
      </p:sp>
    </p:spTree>
    <p:extLst>
      <p:ext uri="{BB962C8B-B14F-4D97-AF65-F5344CB8AC3E}">
        <p14:creationId xmlns:p14="http://schemas.microsoft.com/office/powerpoint/2010/main" val="3785163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rPr>
              <a:t>This will overwhelm existing regional wood processing infrastructure.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3123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TSS consultants value of 0.9 BDT per MBF</a:t>
            </a:r>
          </a:p>
          <a:p>
            <a:r>
              <a:rPr lang="en-US" dirty="0"/>
              <a:t>Biomass value may not include biomass thinning</a:t>
            </a:r>
          </a:p>
          <a:p>
            <a:r>
              <a:rPr lang="en-US" dirty="0"/>
              <a:t>This is likely already consumed by existing facilities (</a:t>
            </a:r>
            <a:r>
              <a:rPr lang="en-US" dirty="0" err="1"/>
              <a:t>rio</a:t>
            </a:r>
            <a:r>
              <a:rPr lang="en-US" dirty="0"/>
              <a:t> bravo uses ~100k </a:t>
            </a:r>
            <a:r>
              <a:rPr lang="en-US" dirty="0" err="1"/>
              <a:t>bdt</a:t>
            </a:r>
            <a:r>
              <a:rPr lang="en-US" dirty="0"/>
              <a:t> per year from forest)</a:t>
            </a:r>
          </a:p>
          <a:p>
            <a:endParaRPr lang="en-US" dirty="0"/>
          </a:p>
          <a:p>
            <a:r>
              <a:rPr lang="en-US" dirty="0"/>
              <a:t>Shows that workforce exists and is capable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1642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Extensive work occurring in the TCS Region to plan and implement forest health projects, especially by USFS partners (NFF, PC)</a:t>
            </a:r>
          </a:p>
          <a:p>
            <a:r>
              <a:rPr lang="en-US" dirty="0"/>
              <a:t>TCS Region contains high value watersheds, extensive WUI landscape, a high degree of tourism due to the Lake Tahoe Basin, and the existence of TCSI supporting efforts to advance the pace and scale of forest restoration.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NOTE: many WUI projects focus on broadcast chipping and mastication due to fragmented project areas and limited biomass disposal options</a:t>
            </a:r>
          </a:p>
          <a:p>
            <a:endParaRPr lang="en-US" dirty="0"/>
          </a:p>
          <a:p>
            <a:r>
              <a:rPr lang="en-US" dirty="0"/>
              <a:t>Sources: USFS, industrial timber, nonindustrial timber (RCDs, FSCs, RPFs), utility ROW, landfills, existing biomass facilities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697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696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Recommendations</a:t>
            </a:r>
          </a:p>
          <a:p>
            <a:r>
              <a:rPr lang="en-US" sz="1200" dirty="0"/>
              <a:t>For supply </a:t>
            </a:r>
            <a:r>
              <a:rPr lang="en-US" sz="1200" u="sng" dirty="0"/>
              <a:t>now</a:t>
            </a:r>
            <a:r>
              <a:rPr lang="en-US" sz="1200" dirty="0"/>
              <a:t>, work directly with operators.</a:t>
            </a:r>
          </a:p>
          <a:p>
            <a:r>
              <a:rPr lang="en-US" sz="1200" dirty="0"/>
              <a:t>Work directly with Fire Safe Councils, RCDs, and county/city governments to source from wildfire prevention or green waste disposal efforts.</a:t>
            </a:r>
          </a:p>
          <a:p>
            <a:r>
              <a:rPr lang="en-US" sz="1200" dirty="0"/>
              <a:t>Explore partnerships with USFS partners </a:t>
            </a:r>
          </a:p>
          <a:p>
            <a:r>
              <a:rPr lang="en-US" sz="1200" dirty="0"/>
              <a:t>Biomass from Western Regional Landfill and existing biomass facilities?</a:t>
            </a:r>
          </a:p>
          <a:p>
            <a:r>
              <a:rPr lang="en-US" sz="1200" dirty="0"/>
              <a:t>Monitor </a:t>
            </a:r>
            <a:r>
              <a:rPr lang="en-US" sz="1200" dirty="0" err="1"/>
              <a:t>CalFRAME</a:t>
            </a:r>
            <a:r>
              <a:rPr lang="en-US" sz="1200" dirty="0"/>
              <a:t> and JPA development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AEC0F9-E0CE-4525-BA05-D9E3301B44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4562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endParaRPr lang="en-US"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22</a:t>
            </a:fld>
            <a:endParaRPr lang="en-US"/>
          </a:p>
        </p:txBody>
      </p:sp>
    </p:spTree>
    <p:extLst>
      <p:ext uri="{BB962C8B-B14F-4D97-AF65-F5344CB8AC3E}">
        <p14:creationId xmlns:p14="http://schemas.microsoft.com/office/powerpoint/2010/main" val="1954214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23</a:t>
            </a:fld>
            <a:endParaRPr lang="en-US"/>
          </a:p>
        </p:txBody>
      </p:sp>
    </p:spTree>
    <p:extLst>
      <p:ext uri="{BB962C8B-B14F-4D97-AF65-F5344CB8AC3E}">
        <p14:creationId xmlns:p14="http://schemas.microsoft.com/office/powerpoint/2010/main" val="3984100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24</a:t>
            </a:fld>
            <a:endParaRPr lang="en-US"/>
          </a:p>
        </p:txBody>
      </p:sp>
    </p:spTree>
    <p:extLst>
      <p:ext uri="{BB962C8B-B14F-4D97-AF65-F5344CB8AC3E}">
        <p14:creationId xmlns:p14="http://schemas.microsoft.com/office/powerpoint/2010/main" val="3171794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25</a:t>
            </a:fld>
            <a:endParaRPr lang="en-US"/>
          </a:p>
        </p:txBody>
      </p:sp>
    </p:spTree>
    <p:extLst>
      <p:ext uri="{BB962C8B-B14F-4D97-AF65-F5344CB8AC3E}">
        <p14:creationId xmlns:p14="http://schemas.microsoft.com/office/powerpoint/2010/main" val="22243278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26</a:t>
            </a:fld>
            <a:endParaRPr lang="en-US"/>
          </a:p>
        </p:txBody>
      </p:sp>
    </p:spTree>
    <p:extLst>
      <p:ext uri="{BB962C8B-B14F-4D97-AF65-F5344CB8AC3E}">
        <p14:creationId xmlns:p14="http://schemas.microsoft.com/office/powerpoint/2010/main" val="4080798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Feasibility – conventional biomass to energy plants do not pencil out, so some other element or byproduct must be monetized to make these projects successful.</a:t>
            </a:r>
          </a:p>
          <a:p>
            <a:endParaRPr lang="en-US" sz="1800" dirty="0"/>
          </a:p>
          <a:p>
            <a:r>
              <a:rPr lang="en-US" sz="1800" dirty="0"/>
              <a:t>Markets – these are speculative and waiting on end use technologies, funding, and regulatory hurdles.  For the carbon market a major hurdle is the permitting and construction of Class VI wells.</a:t>
            </a:r>
          </a:p>
          <a:p>
            <a:endParaRPr lang="en-US" sz="1800" dirty="0"/>
          </a:p>
          <a:p>
            <a:r>
              <a:rPr lang="en-US" sz="1800" dirty="0"/>
              <a:t>Biomass – there is an insurmountable supply of biomass, but getting commitments to supply this material to a facility that are adequate to justify spending tens of millions is proving difficult.</a:t>
            </a:r>
          </a:p>
          <a:p>
            <a:endParaRPr lang="en-US" sz="1800" dirty="0"/>
          </a:p>
        </p:txBody>
      </p:sp>
      <p:sp>
        <p:nvSpPr>
          <p:cNvPr id="4" name="Slide Number Placeholder 3"/>
          <p:cNvSpPr>
            <a:spLocks noGrp="1"/>
          </p:cNvSpPr>
          <p:nvPr>
            <p:ph type="sldNum" sz="quarter" idx="5"/>
          </p:nvPr>
        </p:nvSpPr>
        <p:spPr/>
        <p:txBody>
          <a:bodyPr/>
          <a:lstStyle/>
          <a:p>
            <a:fld id="{44AEC0F9-E0CE-4525-BA05-D9E3301B44A8}" type="slidenum">
              <a:rPr lang="en-US" smtClean="0"/>
              <a:t>27</a:t>
            </a:fld>
            <a:endParaRPr lang="en-US"/>
          </a:p>
        </p:txBody>
      </p:sp>
    </p:spTree>
    <p:extLst>
      <p:ext uri="{BB962C8B-B14F-4D97-AF65-F5344CB8AC3E}">
        <p14:creationId xmlns:p14="http://schemas.microsoft.com/office/powerpoint/2010/main" val="2843059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AEC0F9-E0CE-4525-BA05-D9E3301B44A8}" type="slidenum">
              <a:rPr lang="en-US" smtClean="0"/>
              <a:t>28</a:t>
            </a:fld>
            <a:endParaRPr lang="en-US"/>
          </a:p>
        </p:txBody>
      </p:sp>
    </p:spTree>
    <p:extLst>
      <p:ext uri="{BB962C8B-B14F-4D97-AF65-F5344CB8AC3E}">
        <p14:creationId xmlns:p14="http://schemas.microsoft.com/office/powerpoint/2010/main" val="2567699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1"/>
            <a:ext cx="8825659"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9" cy="861420"/>
          </a:xfrm>
        </p:spPr>
        <p:txBody>
          <a:bodyPr anchor="t"/>
          <a:lstStyle>
            <a:lvl1pPr marL="0" indent="0" algn="l">
              <a:buNone/>
              <a:defRPr cap="all">
                <a:solidFill>
                  <a:schemeClr val="bg2">
                    <a:lumMod val="40000"/>
                    <a:lumOff val="60000"/>
                  </a:schemeClr>
                </a:solidFill>
              </a:defRPr>
            </a:lvl1pPr>
            <a:lvl2pPr marL="457206" indent="0" algn="ctr">
              <a:buNone/>
              <a:defRPr>
                <a:solidFill>
                  <a:schemeClr val="tx1">
                    <a:tint val="75000"/>
                  </a:schemeClr>
                </a:solidFill>
              </a:defRPr>
            </a:lvl2pPr>
            <a:lvl3pPr marL="914411" indent="0" algn="ctr">
              <a:buNone/>
              <a:defRPr>
                <a:solidFill>
                  <a:schemeClr val="tx1">
                    <a:tint val="75000"/>
                  </a:schemeClr>
                </a:solidFill>
              </a:defRPr>
            </a:lvl3pPr>
            <a:lvl4pPr marL="1371617" indent="0" algn="ctr">
              <a:buNone/>
              <a:defRPr>
                <a:solidFill>
                  <a:schemeClr val="tx1">
                    <a:tint val="75000"/>
                  </a:schemeClr>
                </a:solidFill>
              </a:defRPr>
            </a:lvl4pPr>
            <a:lvl5pPr marL="1828823" indent="0" algn="ctr">
              <a:buNone/>
              <a:defRPr>
                <a:solidFill>
                  <a:schemeClr val="tx1">
                    <a:tint val="75000"/>
                  </a:schemeClr>
                </a:solidFill>
              </a:defRPr>
            </a:lvl5pPr>
            <a:lvl6pPr marL="2286029" indent="0" algn="ctr">
              <a:buNone/>
              <a:defRPr>
                <a:solidFill>
                  <a:schemeClr val="tx1">
                    <a:tint val="75000"/>
                  </a:schemeClr>
                </a:solidFill>
              </a:defRPr>
            </a:lvl6pPr>
            <a:lvl7pPr marL="2743234" indent="0" algn="ctr">
              <a:buNone/>
              <a:defRPr>
                <a:solidFill>
                  <a:schemeClr val="tx1">
                    <a:tint val="75000"/>
                  </a:schemeClr>
                </a:solidFill>
              </a:defRPr>
            </a:lvl7pPr>
            <a:lvl8pPr marL="3200440" indent="0" algn="ctr">
              <a:buNone/>
              <a:defRPr>
                <a:solidFill>
                  <a:schemeClr val="tx1">
                    <a:tint val="75000"/>
                  </a:schemeClr>
                </a:solidFill>
              </a:defRPr>
            </a:lvl8pPr>
            <a:lvl9pPr marL="365764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41F7BD-7886-6540-BCC1-7500F23AFA4D}" type="datetime1">
              <a:rPr lang="en-US" smtClean="0"/>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238514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14C21E6-AEFE-7D46-9746-2F44C7BF34C3}" type="datetime1">
              <a:rPr lang="en-US" smtClean="0"/>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739289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4"/>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9" cy="860400"/>
          </a:xfrm>
        </p:spPr>
        <p:txBody>
          <a:bodyPr anchor="t"/>
          <a:lstStyle>
            <a:lvl1pPr marL="0" indent="0" algn="l">
              <a:buNone/>
              <a:defRPr sz="2000" cap="all">
                <a:solidFill>
                  <a:schemeClr val="bg2">
                    <a:lumMod val="40000"/>
                    <a:lumOff val="60000"/>
                  </a:schemeClr>
                </a:solidFill>
              </a:defRPr>
            </a:lvl1pPr>
            <a:lvl2pPr marL="457206" indent="0">
              <a:buNone/>
              <a:defRPr sz="1801">
                <a:solidFill>
                  <a:schemeClr val="tx1">
                    <a:tint val="75000"/>
                  </a:schemeClr>
                </a:solidFill>
              </a:defRPr>
            </a:lvl2pPr>
            <a:lvl3pPr marL="914411" indent="0">
              <a:buNone/>
              <a:defRPr sz="1600">
                <a:solidFill>
                  <a:schemeClr val="tx1">
                    <a:tint val="75000"/>
                  </a:schemeClr>
                </a:solidFill>
              </a:defRPr>
            </a:lvl3pPr>
            <a:lvl4pPr marL="1371617" indent="0">
              <a:buNone/>
              <a:defRPr sz="1401">
                <a:solidFill>
                  <a:schemeClr val="tx1">
                    <a:tint val="75000"/>
                  </a:schemeClr>
                </a:solidFill>
              </a:defRPr>
            </a:lvl4pPr>
            <a:lvl5pPr marL="1828823" indent="0">
              <a:buNone/>
              <a:defRPr sz="1401">
                <a:solidFill>
                  <a:schemeClr val="tx1">
                    <a:tint val="75000"/>
                  </a:schemeClr>
                </a:solidFill>
              </a:defRPr>
            </a:lvl5pPr>
            <a:lvl6pPr marL="2286029" indent="0">
              <a:buNone/>
              <a:defRPr sz="1401">
                <a:solidFill>
                  <a:schemeClr val="tx1">
                    <a:tint val="75000"/>
                  </a:schemeClr>
                </a:solidFill>
              </a:defRPr>
            </a:lvl6pPr>
            <a:lvl7pPr marL="2743234" indent="0">
              <a:buNone/>
              <a:defRPr sz="1401">
                <a:solidFill>
                  <a:schemeClr val="tx1">
                    <a:tint val="75000"/>
                  </a:schemeClr>
                </a:solidFill>
              </a:defRPr>
            </a:lvl7pPr>
            <a:lvl8pPr marL="3200440" indent="0">
              <a:buNone/>
              <a:defRPr sz="1401">
                <a:solidFill>
                  <a:schemeClr val="tx1">
                    <a:tint val="75000"/>
                  </a:schemeClr>
                </a:solidFill>
              </a:defRPr>
            </a:lvl8pPr>
            <a:lvl9pPr marL="3657646" indent="0">
              <a:buNone/>
              <a:defRPr sz="140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A0A2F2-A6C2-5147-8E2F-4197578890AA}" type="datetime1">
              <a:rPr lang="en-US" smtClean="0"/>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4268456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3" y="2060576"/>
            <a:ext cx="4396340" cy="4195763"/>
          </a:xfrm>
        </p:spPr>
        <p:txBody>
          <a:bodyPr>
            <a:normAutofit/>
          </a:bodyPr>
          <a:lstStyle>
            <a:lvl1pPr>
              <a:defRPr sz="1801"/>
            </a:lvl1pPr>
            <a:lvl2pPr>
              <a:defRPr sz="1600"/>
            </a:lvl2pPr>
            <a:lvl3pPr>
              <a:defRPr sz="140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4" y="2056093"/>
            <a:ext cx="4396341" cy="4200245"/>
          </a:xfrm>
        </p:spPr>
        <p:txBody>
          <a:bodyPr>
            <a:normAutofit/>
          </a:bodyPr>
          <a:lstStyle>
            <a:lvl1pPr>
              <a:defRPr sz="1801"/>
            </a:lvl1pPr>
            <a:lvl2pPr>
              <a:defRPr sz="1600"/>
            </a:lvl2pPr>
            <a:lvl3pPr>
              <a:defRPr sz="140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4E9E13-A626-464C-A353-A3111EA13878}" type="datetime1">
              <a:rPr lang="en-US" smtClean="0"/>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78422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4" y="1905000"/>
            <a:ext cx="4396338"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3" y="2514600"/>
            <a:ext cx="4396340" cy="3741738"/>
          </a:xfrm>
        </p:spPr>
        <p:txBody>
          <a:bodyPr>
            <a:normAutofit/>
          </a:bodyPr>
          <a:lstStyle>
            <a:lvl1pPr>
              <a:defRPr sz="1801"/>
            </a:lvl1pPr>
            <a:lvl2pPr>
              <a:defRPr sz="1600"/>
            </a:lvl2pPr>
            <a:lvl3pPr>
              <a:defRPr sz="140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7" y="1905000"/>
            <a:ext cx="4396340"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7" y="2514600"/>
            <a:ext cx="4396340" cy="3741738"/>
          </a:xfrm>
        </p:spPr>
        <p:txBody>
          <a:bodyPr>
            <a:normAutofit/>
          </a:bodyPr>
          <a:lstStyle>
            <a:lvl1pPr>
              <a:defRPr sz="1801"/>
            </a:lvl1pPr>
            <a:lvl2pPr>
              <a:defRPr sz="1600"/>
            </a:lvl2pPr>
            <a:lvl3pPr>
              <a:defRPr sz="140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7BC679-2DCA-A948-B591-33930C2F1827}" type="datetime1">
              <a:rPr lang="en-US" smtClean="0"/>
              <a:t>6/27/2024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739957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25F4CB7-82CC-B34A-B44E-371B124CC06D}" type="datetime1">
              <a:rPr lang="en-US" smtClean="0"/>
              <a:t>6/27/2024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662514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7733F03-E428-AB4D-A392-1597C7E9BF21}" type="datetime1">
              <a:rPr lang="en-US" smtClean="0"/>
              <a:t>6/27/2024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927573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5"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7" y="1447800"/>
            <a:ext cx="5195996" cy="4572000"/>
          </a:xfrm>
        </p:spPr>
        <p:txBody>
          <a:bodyPr anchor="ctr">
            <a:normAutofit/>
          </a:bodyPr>
          <a:lstStyle>
            <a:lvl1pPr>
              <a:defRPr sz="2000"/>
            </a:lvl1pPr>
            <a:lvl2pPr>
              <a:defRPr sz="1801"/>
            </a:lvl2pPr>
            <a:lvl3pPr>
              <a:defRPr sz="1600"/>
            </a:lvl3pPr>
            <a:lvl4pPr>
              <a:defRPr sz="1401"/>
            </a:lvl4pPr>
            <a:lvl5pPr>
              <a:defRPr sz="1401"/>
            </a:lvl5pPr>
            <a:lvl6pPr>
              <a:defRPr sz="1401"/>
            </a:lvl6pPr>
            <a:lvl7pPr>
              <a:defRPr sz="1401"/>
            </a:lvl7pPr>
            <a:lvl8pPr>
              <a:defRPr sz="1401"/>
            </a:lvl8pPr>
            <a:lvl9pPr>
              <a:defRPr sz="14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1"/>
            <a:ext cx="3401063" cy="2895599"/>
          </a:xfrm>
        </p:spPr>
        <p:txBody>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8DD00AF-9BF2-684E-BEF4-3B35301A00E0}" type="datetime1">
              <a:rPr lang="en-US" smtClean="0"/>
              <a:t>6/27/2024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174140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3"/>
            <a:ext cx="5092907"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8"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5" y="3657600"/>
            <a:ext cx="5084980" cy="1371600"/>
          </a:xfrm>
        </p:spPr>
        <p:txBody>
          <a:bodyPr>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CAC18A-95F9-6B47-ADDB-A113AF848A8F}" type="datetime1">
              <a:rPr lang="en-US" smtClean="0"/>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1409026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8"/>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9"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7" cy="493712"/>
          </a:xfrm>
        </p:spPr>
        <p:txBody>
          <a:bodyPr>
            <a:normAutofit/>
          </a:bodyPr>
          <a:lstStyle>
            <a:lvl1pPr marL="0" indent="0">
              <a:buNone/>
              <a:defRPr sz="1200"/>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8FD5B8-B23A-1A4B-82FC-94754A286B91}" type="datetime1">
              <a:rPr lang="en-US" smtClean="0"/>
              <a:t>6/27/2024</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569939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5"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5" y="3657600"/>
            <a:ext cx="8825659" cy="2362200"/>
          </a:xfrm>
        </p:spPr>
        <p:txBody>
          <a:bodyPr anchor="ctr">
            <a:normAutofit/>
          </a:bodyPr>
          <a:lstStyle>
            <a:lvl1pPr marL="0" indent="0">
              <a:buNone/>
              <a:defRPr sz="18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EF6C707-CBFF-8A4A-96FD-ECCE4E0813C1}"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161450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2" y="1447800"/>
            <a:ext cx="7999316"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1" y="3771174"/>
            <a:ext cx="7279650" cy="342174"/>
          </a:xfrm>
        </p:spPr>
        <p:txBody>
          <a:bodyPr vert="horz" lIns="91440" tIns="45720" rIns="91440" bIns="45720" rtlCol="0" anchor="t">
            <a:normAutofit/>
          </a:bodyPr>
          <a:lstStyle>
            <a:lvl1pPr marL="0" indent="0">
              <a:buNone/>
              <a:defRPr lang="en-US" sz="1401" b="0" i="0" kern="1200" cap="small" dirty="0">
                <a:solidFill>
                  <a:schemeClr val="bg2">
                    <a:lumMod val="40000"/>
                    <a:lumOff val="60000"/>
                  </a:schemeClr>
                </a:solidFill>
                <a:latin typeface="+mj-lt"/>
                <a:ea typeface="+mj-ea"/>
                <a:cs typeface="+mj-cs"/>
              </a:defRPr>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5" y="4350657"/>
            <a:ext cx="8825659" cy="1676400"/>
          </a:xfrm>
        </p:spPr>
        <p:txBody>
          <a:bodyPr anchor="ctr">
            <a:normAutofit/>
          </a:bodyPr>
          <a:lstStyle>
            <a:lvl1pPr marL="0" indent="0">
              <a:buNone/>
              <a:defRPr sz="18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DBCA447-C326-C649-98DF-CB21254D0DDD}"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
        <p:nvSpPr>
          <p:cNvPr id="12" name="TextBox 11"/>
          <p:cNvSpPr txBox="1"/>
          <p:nvPr/>
        </p:nvSpPr>
        <p:spPr>
          <a:xfrm>
            <a:off x="898295" y="971253"/>
            <a:ext cx="801913" cy="1969898"/>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1" dirty="0"/>
              <a:t>“</a:t>
            </a:r>
          </a:p>
        </p:txBody>
      </p:sp>
      <p:sp>
        <p:nvSpPr>
          <p:cNvPr id="15" name="TextBox 14"/>
          <p:cNvSpPr txBox="1"/>
          <p:nvPr/>
        </p:nvSpPr>
        <p:spPr>
          <a:xfrm>
            <a:off x="9330489" y="2613787"/>
            <a:ext cx="801913" cy="1969898"/>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1" dirty="0"/>
              <a:t>”</a:t>
            </a:r>
          </a:p>
        </p:txBody>
      </p:sp>
    </p:spTree>
    <p:extLst>
      <p:ext uri="{BB962C8B-B14F-4D97-AF65-F5344CB8AC3E}">
        <p14:creationId xmlns:p14="http://schemas.microsoft.com/office/powerpoint/2010/main" val="2678633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5"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9" cy="860400"/>
          </a:xfrm>
        </p:spPr>
        <p:txBody>
          <a:bodyPr anchor="t"/>
          <a:lstStyle>
            <a:lvl1pPr marL="0" indent="0" algn="l">
              <a:buNone/>
              <a:defRPr sz="2000" cap="none">
                <a:solidFill>
                  <a:schemeClr val="bg2">
                    <a:lumMod val="40000"/>
                    <a:lumOff val="60000"/>
                  </a:schemeClr>
                </a:solidFill>
              </a:defRPr>
            </a:lvl1pPr>
            <a:lvl2pPr marL="457206" indent="0">
              <a:buNone/>
              <a:defRPr sz="1801">
                <a:solidFill>
                  <a:schemeClr val="tx1">
                    <a:tint val="75000"/>
                  </a:schemeClr>
                </a:solidFill>
              </a:defRPr>
            </a:lvl2pPr>
            <a:lvl3pPr marL="914411" indent="0">
              <a:buNone/>
              <a:defRPr sz="1600">
                <a:solidFill>
                  <a:schemeClr val="tx1">
                    <a:tint val="75000"/>
                  </a:schemeClr>
                </a:solidFill>
              </a:defRPr>
            </a:lvl3pPr>
            <a:lvl4pPr marL="1371617" indent="0">
              <a:buNone/>
              <a:defRPr sz="1401">
                <a:solidFill>
                  <a:schemeClr val="tx1">
                    <a:tint val="75000"/>
                  </a:schemeClr>
                </a:solidFill>
              </a:defRPr>
            </a:lvl4pPr>
            <a:lvl5pPr marL="1828823" indent="0">
              <a:buNone/>
              <a:defRPr sz="1401">
                <a:solidFill>
                  <a:schemeClr val="tx1">
                    <a:tint val="75000"/>
                  </a:schemeClr>
                </a:solidFill>
              </a:defRPr>
            </a:lvl5pPr>
            <a:lvl6pPr marL="2286029" indent="0">
              <a:buNone/>
              <a:defRPr sz="1401">
                <a:solidFill>
                  <a:schemeClr val="tx1">
                    <a:tint val="75000"/>
                  </a:schemeClr>
                </a:solidFill>
              </a:defRPr>
            </a:lvl6pPr>
            <a:lvl7pPr marL="2743234" indent="0">
              <a:buNone/>
              <a:defRPr sz="1401">
                <a:solidFill>
                  <a:schemeClr val="tx1">
                    <a:tint val="75000"/>
                  </a:schemeClr>
                </a:solidFill>
              </a:defRPr>
            </a:lvl7pPr>
            <a:lvl8pPr marL="3200440" indent="0">
              <a:buNone/>
              <a:defRPr sz="1401">
                <a:solidFill>
                  <a:schemeClr val="tx1">
                    <a:tint val="75000"/>
                  </a:schemeClr>
                </a:solidFill>
              </a:defRPr>
            </a:lvl8pPr>
            <a:lvl9pPr marL="3657646" indent="0">
              <a:buNone/>
              <a:defRPr sz="140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9EACD3-023A-1C4D-9D84-6A6A37734750}" type="datetime1">
              <a:rPr lang="en-US" smtClean="0"/>
              <a:t>6/27/2024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2122036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1"/>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4" y="2667000"/>
            <a:ext cx="2927349" cy="3589338"/>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2"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5" cy="3589338"/>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4"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4" cy="3589338"/>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8" y="2133601"/>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6BFBACF-56EC-EB46-A1D3-ECC27BC15BA2}" type="datetime1">
              <a:rPr lang="en-US" smtClean="0"/>
              <a:t>6/27/2024</a:t>
            </a:fld>
            <a:endParaRPr lang="en-US" dirty="0"/>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807631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1"/>
            </a:lvl1pPr>
          </a:lstStyle>
          <a:p>
            <a:r>
              <a:rPr lang="en-US"/>
              <a:t>Click to edit Master title style</a:t>
            </a:r>
            <a:endParaRPr lang="en-US" dirty="0"/>
          </a:p>
        </p:txBody>
      </p:sp>
      <p:sp>
        <p:nvSpPr>
          <p:cNvPr id="3" name="Text Placeholder 2"/>
          <p:cNvSpPr>
            <a:spLocks noGrp="1"/>
          </p:cNvSpPr>
          <p:nvPr>
            <p:ph type="body" idx="1"/>
          </p:nvPr>
        </p:nvSpPr>
        <p:spPr>
          <a:xfrm>
            <a:off x="652464" y="4250950"/>
            <a:ext cx="2940050"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4"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4" y="4827212"/>
            <a:ext cx="2940050" cy="659189"/>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6" y="4250950"/>
            <a:ext cx="2930524"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4" y="4827211"/>
            <a:ext cx="2934405" cy="659189"/>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50"/>
            <a:ext cx="2932114" cy="576262"/>
          </a:xfrm>
        </p:spPr>
        <p:txBody>
          <a:bodyPr anchor="b">
            <a:noAutofit/>
          </a:bodyPr>
          <a:lstStyle>
            <a:lvl1pPr marL="0" indent="0">
              <a:buNone/>
              <a:defRPr sz="2400" b="0">
                <a:solidFill>
                  <a:schemeClr val="bg2">
                    <a:lumMod val="40000"/>
                    <a:lumOff val="60000"/>
                  </a:schemeClr>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6" y="4827209"/>
            <a:ext cx="2935996" cy="659189"/>
          </a:xfrm>
        </p:spPr>
        <p:txBody>
          <a:bodyPr anchor="t">
            <a:normAutofit/>
          </a:bodyPr>
          <a:lstStyle>
            <a:lvl1pPr marL="0" indent="0">
              <a:buNone/>
              <a:defRPr sz="1401"/>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8" y="2133601"/>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0040668-3736-524B-8034-99807572A86F}" type="datetime1">
              <a:rPr lang="en-US" smtClean="0"/>
              <a:t>6/27/2024</a:t>
            </a:fld>
            <a:endParaRPr lang="en-US" dirty="0"/>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3512112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04FD7F-3C9C-614C-AC19-779B973F88FB}" type="datetime1">
              <a:rPr lang="en-US" smtClean="0"/>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3343777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3" y="430214"/>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5" y="887414"/>
            <a:ext cx="7423148"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3B8703-7E74-EB4C-B424-ACDFB5FCA2AA}" type="datetime1">
              <a:rPr lang="en-US" smtClean="0"/>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280398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9081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8120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1788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23289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80622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47536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21819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78163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97443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4665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2612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1" y="2669686"/>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1" y="2892348"/>
            <a:ext cx="1522412" cy="2365453"/>
          </a:xfrm>
          <a:prstGeom prst="rect">
            <a:avLst/>
          </a:prstGeom>
        </p:spPr>
      </p:pic>
      <p:sp>
        <p:nvSpPr>
          <p:cNvPr id="16" name="Oval 15"/>
          <p:cNvSpPr/>
          <p:nvPr/>
        </p:nvSpPr>
        <p:spPr>
          <a:xfrm>
            <a:off x="8609012" y="1676400"/>
            <a:ext cx="2819401"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4" y="1"/>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80" y="6096000"/>
            <a:ext cx="993733" cy="762000"/>
          </a:xfrm>
          <a:prstGeom prst="rect">
            <a:avLst/>
          </a:prstGeom>
        </p:spPr>
      </p:pic>
      <p:sp>
        <p:nvSpPr>
          <p:cNvPr id="14" name="Rectangle 13"/>
          <p:cNvSpPr/>
          <p:nvPr/>
        </p:nvSpPr>
        <p:spPr>
          <a:xfrm>
            <a:off x="10437812" y="0"/>
            <a:ext cx="68580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3" y="452718"/>
            <a:ext cx="9404724"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3" y="2052919"/>
            <a:ext cx="8946540"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41" y="1790703"/>
            <a:ext cx="990599" cy="304798"/>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DBD565A-B3B0-AF4E-96A8-E62E4D0A6D74}" type="datetime1">
              <a:rPr lang="en-US" smtClean="0"/>
              <a:t>6/27/2024</a:t>
            </a:fld>
            <a:endParaRPr lang="en-US" dirty="0"/>
          </a:p>
        </p:txBody>
      </p:sp>
      <p:sp>
        <p:nvSpPr>
          <p:cNvPr id="5" name="Footer Placeholder 4"/>
          <p:cNvSpPr>
            <a:spLocks noGrp="1"/>
          </p:cNvSpPr>
          <p:nvPr>
            <p:ph type="ftr" sz="quarter" idx="3"/>
          </p:nvPr>
        </p:nvSpPr>
        <p:spPr>
          <a:xfrm rot="5400000">
            <a:off x="8951575" y="3225297"/>
            <a:ext cx="3859795" cy="304802"/>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1" y="295730"/>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2647948561"/>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hf sldNum="0" hdr="0" ftr="0" dt="0"/>
  <p:txStyles>
    <p:titleStyle>
      <a:lvl1pPr algn="l" defTabSz="457206" rtl="0" eaLnBrk="1" latinLnBrk="0" hangingPunct="1">
        <a:spcBef>
          <a:spcPct val="0"/>
        </a:spcBef>
        <a:buNone/>
        <a:defRPr sz="4201"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4" indent="-3429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9" indent="-285753" algn="l" defTabSz="457206" rtl="0" eaLnBrk="1" latinLnBrk="0" hangingPunct="1">
        <a:spcBef>
          <a:spcPts val="1001"/>
        </a:spcBef>
        <a:spcAft>
          <a:spcPts val="0"/>
        </a:spcAft>
        <a:buClr>
          <a:schemeClr val="bg2">
            <a:lumMod val="40000"/>
            <a:lumOff val="60000"/>
          </a:schemeClr>
        </a:buClr>
        <a:buSzPct val="80000"/>
        <a:buFont typeface="Wingdings 3" charset="2"/>
        <a:buChar char=""/>
        <a:defRPr sz="1801" b="0" i="0" kern="1200">
          <a:solidFill>
            <a:schemeClr val="tx1"/>
          </a:solidFill>
          <a:latin typeface="+mj-lt"/>
          <a:ea typeface="+mj-ea"/>
          <a:cs typeface="+mj-cs"/>
        </a:defRPr>
      </a:lvl2pPr>
      <a:lvl3pPr marL="1143015"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1"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4pPr>
      <a:lvl5pPr marL="2057427"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5pPr>
      <a:lvl6pPr marL="2506031"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6pPr>
      <a:lvl7pPr marL="2971838"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7pPr>
      <a:lvl8pPr marL="3429044"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8pPr>
      <a:lvl9pPr marL="3886249" indent="-228604" algn="l" defTabSz="457206" rtl="0" eaLnBrk="1" latinLnBrk="0" hangingPunct="1">
        <a:spcBef>
          <a:spcPts val="1001"/>
        </a:spcBef>
        <a:spcAft>
          <a:spcPts val="0"/>
        </a:spcAft>
        <a:buClr>
          <a:schemeClr val="bg2">
            <a:lumMod val="40000"/>
            <a:lumOff val="60000"/>
          </a:schemeClr>
        </a:buClr>
        <a:buSzPct val="80000"/>
        <a:buFont typeface="Wingdings 3" charset="2"/>
        <a:buChar char=""/>
        <a:defRPr sz="1401" b="0" i="0" kern="1200">
          <a:solidFill>
            <a:schemeClr val="tx1"/>
          </a:solidFill>
          <a:latin typeface="+mj-lt"/>
          <a:ea typeface="+mj-ea"/>
          <a:cs typeface="+mj-cs"/>
        </a:defRPr>
      </a:lvl9pPr>
    </p:bodyStyle>
    <p:otherStyle>
      <a:defPPr>
        <a:defRPr lang="en-US"/>
      </a:defPPr>
      <a:lvl1pPr marL="0" algn="l" defTabSz="457206" rtl="0" eaLnBrk="1" latinLnBrk="0" hangingPunct="1">
        <a:defRPr sz="1801" kern="1200">
          <a:solidFill>
            <a:schemeClr val="tx1"/>
          </a:solidFill>
          <a:latin typeface="+mn-lt"/>
          <a:ea typeface="+mn-ea"/>
          <a:cs typeface="+mn-cs"/>
        </a:defRPr>
      </a:lvl1pPr>
      <a:lvl2pPr marL="457206" algn="l" defTabSz="457206" rtl="0" eaLnBrk="1" latinLnBrk="0" hangingPunct="1">
        <a:defRPr sz="1801" kern="1200">
          <a:solidFill>
            <a:schemeClr val="tx1"/>
          </a:solidFill>
          <a:latin typeface="+mn-lt"/>
          <a:ea typeface="+mn-ea"/>
          <a:cs typeface="+mn-cs"/>
        </a:defRPr>
      </a:lvl2pPr>
      <a:lvl3pPr marL="914411" algn="l" defTabSz="457206" rtl="0" eaLnBrk="1" latinLnBrk="0" hangingPunct="1">
        <a:defRPr sz="1801" kern="1200">
          <a:solidFill>
            <a:schemeClr val="tx1"/>
          </a:solidFill>
          <a:latin typeface="+mn-lt"/>
          <a:ea typeface="+mn-ea"/>
          <a:cs typeface="+mn-cs"/>
        </a:defRPr>
      </a:lvl3pPr>
      <a:lvl4pPr marL="1371617" algn="l" defTabSz="457206" rtl="0" eaLnBrk="1" latinLnBrk="0" hangingPunct="1">
        <a:defRPr sz="1801" kern="1200">
          <a:solidFill>
            <a:schemeClr val="tx1"/>
          </a:solidFill>
          <a:latin typeface="+mn-lt"/>
          <a:ea typeface="+mn-ea"/>
          <a:cs typeface="+mn-cs"/>
        </a:defRPr>
      </a:lvl4pPr>
      <a:lvl5pPr marL="1828823" algn="l" defTabSz="457206" rtl="0" eaLnBrk="1" latinLnBrk="0" hangingPunct="1">
        <a:defRPr sz="1801" kern="1200">
          <a:solidFill>
            <a:schemeClr val="tx1"/>
          </a:solidFill>
          <a:latin typeface="+mn-lt"/>
          <a:ea typeface="+mn-ea"/>
          <a:cs typeface="+mn-cs"/>
        </a:defRPr>
      </a:lvl5pPr>
      <a:lvl6pPr marL="2286029" algn="l" defTabSz="457206" rtl="0" eaLnBrk="1" latinLnBrk="0" hangingPunct="1">
        <a:defRPr sz="1801" kern="1200">
          <a:solidFill>
            <a:schemeClr val="tx1"/>
          </a:solidFill>
          <a:latin typeface="+mn-lt"/>
          <a:ea typeface="+mn-ea"/>
          <a:cs typeface="+mn-cs"/>
        </a:defRPr>
      </a:lvl6pPr>
      <a:lvl7pPr marL="2743234" algn="l" defTabSz="457206" rtl="0" eaLnBrk="1" latinLnBrk="0" hangingPunct="1">
        <a:defRPr sz="1801" kern="1200">
          <a:solidFill>
            <a:schemeClr val="tx1"/>
          </a:solidFill>
          <a:latin typeface="+mn-lt"/>
          <a:ea typeface="+mn-ea"/>
          <a:cs typeface="+mn-cs"/>
        </a:defRPr>
      </a:lvl7pPr>
      <a:lvl8pPr marL="3200440" algn="l" defTabSz="457206" rtl="0" eaLnBrk="1" latinLnBrk="0" hangingPunct="1">
        <a:defRPr sz="1801" kern="1200">
          <a:solidFill>
            <a:schemeClr val="tx1"/>
          </a:solidFill>
          <a:latin typeface="+mn-lt"/>
          <a:ea typeface="+mn-ea"/>
          <a:cs typeface="+mn-cs"/>
        </a:defRPr>
      </a:lvl8pPr>
      <a:lvl9pPr marL="3657646" algn="l" defTabSz="457206"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6/27/2024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1745749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2.jpe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notesSlide" Target="../notesSlides/notesSlide23.xml"/><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0" y="5570971"/>
            <a:ext cx="12192000" cy="414922"/>
          </a:xfrm>
          <a:prstGeom prst="rect">
            <a:avLst/>
          </a:prstGeom>
        </p:spPr>
        <p:txBody>
          <a:bodyPr wrap="square" lIns="0" tIns="0" rIns="0" bIns="0" rtlCol="0" anchor="t">
            <a:spAutoFit/>
          </a:bodyPr>
          <a:lstStyle/>
          <a:p>
            <a:pPr marL="0" marR="0" lvl="0" indent="0" algn="ctr" defTabSz="609630" rtl="0" eaLnBrk="1" fontAlgn="auto" latinLnBrk="0" hangingPunct="1">
              <a:lnSpc>
                <a:spcPct val="8263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Canva Sans"/>
                <a:ea typeface="+mn-ea"/>
                <a:cs typeface="+mn-cs"/>
              </a:rPr>
              <a:t>“Cal FRAME and other State Agency Involvement”</a:t>
            </a:r>
            <a:endParaRPr lang="en-US">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AE491-5EEB-4871-B1DE-872DAA2C38F5}"/>
              </a:ext>
            </a:extLst>
          </p:cNvPr>
          <p:cNvSpPr>
            <a:spLocks noGrp="1"/>
          </p:cNvSpPr>
          <p:nvPr>
            <p:ph type="title"/>
          </p:nvPr>
        </p:nvSpPr>
        <p:spPr>
          <a:xfrm>
            <a:off x="862886" y="795926"/>
            <a:ext cx="8825657" cy="1922400"/>
          </a:xfrm>
        </p:spPr>
        <p:txBody>
          <a:bodyPr>
            <a:normAutofit/>
          </a:bodyPr>
          <a:lstStyle/>
          <a:p>
            <a:pPr defTabSz="914411">
              <a:lnSpc>
                <a:spcPct val="90000"/>
              </a:lnSpc>
              <a:spcBef>
                <a:spcPts val="1001"/>
              </a:spcBef>
              <a:defRPr/>
            </a:pPr>
            <a:r>
              <a:rPr lang="en-US" sz="4000" dirty="0"/>
              <a:t>CAL FRAME</a:t>
            </a:r>
            <a:br>
              <a:rPr lang="en-US" sz="4000" dirty="0"/>
            </a:br>
            <a:r>
              <a:rPr lang="en-US" sz="4000" dirty="0">
                <a:latin typeface="Gill Sans Nova"/>
                <a:ea typeface="+mn-ea"/>
                <a:cs typeface="+mn-cs"/>
              </a:rPr>
              <a:t>California Forest Residual Aggregation and Market Enhancement</a:t>
            </a:r>
            <a:endParaRPr lang="en-US" sz="4000" dirty="0"/>
          </a:p>
        </p:txBody>
      </p:sp>
      <p:sp>
        <p:nvSpPr>
          <p:cNvPr id="3" name="Subtitle 2">
            <a:extLst>
              <a:ext uri="{FF2B5EF4-FFF2-40B4-BE49-F238E27FC236}">
                <a16:creationId xmlns:a16="http://schemas.microsoft.com/office/drawing/2014/main" id="{E49EA7E7-13E7-43DC-AF88-0FE02F005123}"/>
              </a:ext>
            </a:extLst>
          </p:cNvPr>
          <p:cNvSpPr>
            <a:spLocks noGrp="1"/>
          </p:cNvSpPr>
          <p:nvPr>
            <p:ph type="body" idx="1"/>
          </p:nvPr>
        </p:nvSpPr>
        <p:spPr>
          <a:xfrm>
            <a:off x="790886" y="3225060"/>
            <a:ext cx="8825659" cy="860400"/>
          </a:xfrm>
        </p:spPr>
        <p:txBody>
          <a:bodyPr>
            <a:noAutofit/>
          </a:bodyPr>
          <a:lstStyle/>
          <a:p>
            <a:r>
              <a:rPr lang="en-US" dirty="0"/>
              <a:t>The Office of Planning and Research  </a:t>
            </a:r>
          </a:p>
          <a:p>
            <a:r>
              <a:rPr lang="en-US" dirty="0"/>
              <a:t>TAHOE CENTRAL SIERRA Region PILOT project </a:t>
            </a:r>
          </a:p>
        </p:txBody>
      </p:sp>
      <p:sp>
        <p:nvSpPr>
          <p:cNvPr id="6" name="Subtitle 2">
            <a:extLst>
              <a:ext uri="{FF2B5EF4-FFF2-40B4-BE49-F238E27FC236}">
                <a16:creationId xmlns:a16="http://schemas.microsoft.com/office/drawing/2014/main" id="{EBF6AB7B-B448-427C-846D-71818C9DCB7C}"/>
              </a:ext>
            </a:extLst>
          </p:cNvPr>
          <p:cNvSpPr txBox="1">
            <a:spLocks/>
          </p:cNvSpPr>
          <p:nvPr/>
        </p:nvSpPr>
        <p:spPr>
          <a:xfrm>
            <a:off x="1198073" y="5287860"/>
            <a:ext cx="2466105" cy="690880"/>
          </a:xfrm>
          <a:prstGeom prst="rect">
            <a:avLst/>
          </a:prstGeom>
        </p:spPr>
        <p:txBody>
          <a:bodyPr vert="horz" lIns="91440" tIns="45721" rIns="91440" bIns="45721"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2000" dirty="0">
              <a:solidFill>
                <a:schemeClr val="bg1"/>
              </a:solidFill>
            </a:endParaRPr>
          </a:p>
        </p:txBody>
      </p:sp>
      <p:pic>
        <p:nvPicPr>
          <p:cNvPr id="1028" name="Picture 4" descr="Site Check ✓">
            <a:extLst>
              <a:ext uri="{FF2B5EF4-FFF2-40B4-BE49-F238E27FC236}">
                <a16:creationId xmlns:a16="http://schemas.microsoft.com/office/drawing/2014/main" id="{616A9900-9A85-15D1-A611-9303F553A0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7192" y="4631379"/>
            <a:ext cx="1280160"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New Placer logo unveiled | Placer County, CA">
            <a:extLst>
              <a:ext uri="{FF2B5EF4-FFF2-40B4-BE49-F238E27FC236}">
                <a16:creationId xmlns:a16="http://schemas.microsoft.com/office/drawing/2014/main" id="{06B92916-63C5-619C-0BE6-CB83FC51D6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3715" y="4638294"/>
            <a:ext cx="2843339" cy="11026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29D50BE-F9D7-4BBC-35FC-59C266E66B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747" y="4631379"/>
            <a:ext cx="4078830" cy="1107173"/>
          </a:xfrm>
          <a:prstGeom prst="rect">
            <a:avLst/>
          </a:prstGeom>
          <a:solidFill>
            <a:srgbClr val="000000">
              <a:alpha val="0"/>
            </a:srgbClr>
          </a:solidFill>
        </p:spPr>
      </p:pic>
    </p:spTree>
    <p:extLst>
      <p:ext uri="{BB962C8B-B14F-4D97-AF65-F5344CB8AC3E}">
        <p14:creationId xmlns:p14="http://schemas.microsoft.com/office/powerpoint/2010/main" val="1751026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7895A-9630-473A-166C-DEDC5F38ED50}"/>
              </a:ext>
            </a:extLst>
          </p:cNvPr>
          <p:cNvSpPr>
            <a:spLocks noGrp="1"/>
          </p:cNvSpPr>
          <p:nvPr>
            <p:ph type="title"/>
          </p:nvPr>
        </p:nvSpPr>
        <p:spPr>
          <a:xfrm>
            <a:off x="632947" y="601662"/>
            <a:ext cx="10500274" cy="1400530"/>
          </a:xfrm>
        </p:spPr>
        <p:txBody>
          <a:bodyPr/>
          <a:lstStyle/>
          <a:p>
            <a:r>
              <a:rPr lang="en-US" sz="4400" dirty="0"/>
              <a:t>Project </a:t>
            </a:r>
            <a:r>
              <a:rPr lang="en-US" dirty="0"/>
              <a:t>Team</a:t>
            </a:r>
          </a:p>
        </p:txBody>
      </p:sp>
      <p:sp>
        <p:nvSpPr>
          <p:cNvPr id="3" name="Text Placeholder 2">
            <a:extLst>
              <a:ext uri="{FF2B5EF4-FFF2-40B4-BE49-F238E27FC236}">
                <a16:creationId xmlns:a16="http://schemas.microsoft.com/office/drawing/2014/main" id="{491859D7-F50E-20CB-563A-6C017D8F3E7D}"/>
              </a:ext>
            </a:extLst>
          </p:cNvPr>
          <p:cNvSpPr>
            <a:spLocks noGrp="1"/>
          </p:cNvSpPr>
          <p:nvPr>
            <p:ph type="body" idx="1"/>
          </p:nvPr>
        </p:nvSpPr>
        <p:spPr>
          <a:xfrm>
            <a:off x="610888" y="1981200"/>
            <a:ext cx="2946866" cy="576262"/>
          </a:xfrm>
        </p:spPr>
        <p:txBody>
          <a:bodyPr/>
          <a:lstStyle/>
          <a:p>
            <a:r>
              <a:rPr lang="en-US" dirty="0"/>
              <a:t>Name				</a:t>
            </a:r>
          </a:p>
        </p:txBody>
      </p:sp>
      <p:sp>
        <p:nvSpPr>
          <p:cNvPr id="4" name="Text Placeholder 3">
            <a:extLst>
              <a:ext uri="{FF2B5EF4-FFF2-40B4-BE49-F238E27FC236}">
                <a16:creationId xmlns:a16="http://schemas.microsoft.com/office/drawing/2014/main" id="{EE0D86C1-DD73-1EAB-109C-76FBFF38EA3A}"/>
              </a:ext>
            </a:extLst>
          </p:cNvPr>
          <p:cNvSpPr>
            <a:spLocks noGrp="1"/>
          </p:cNvSpPr>
          <p:nvPr>
            <p:ph type="body" sz="half" idx="15"/>
          </p:nvPr>
        </p:nvSpPr>
        <p:spPr>
          <a:xfrm>
            <a:off x="632947" y="2585785"/>
            <a:ext cx="2927349" cy="3589338"/>
          </a:xfrm>
        </p:spPr>
        <p:txBody>
          <a:bodyPr/>
          <a:lstStyle/>
          <a:p>
            <a:r>
              <a:rPr lang="en-US" sz="1600" dirty="0"/>
              <a:t>Tony </a:t>
            </a:r>
            <a:r>
              <a:rPr lang="en-US" sz="1600" dirty="0" err="1"/>
              <a:t>Firenzi</a:t>
            </a:r>
            <a:endParaRPr lang="en-US" sz="1600" dirty="0"/>
          </a:p>
          <a:p>
            <a:r>
              <a:rPr lang="en-US" sz="1600" dirty="0"/>
              <a:t>Kerri Timmer	</a:t>
            </a:r>
          </a:p>
          <a:p>
            <a:r>
              <a:rPr lang="en-US" sz="1600" dirty="0"/>
              <a:t>Regine Miller</a:t>
            </a:r>
          </a:p>
          <a:p>
            <a:r>
              <a:rPr lang="en-US" sz="1600" dirty="0"/>
              <a:t>Christiana Darlington</a:t>
            </a:r>
          </a:p>
          <a:p>
            <a:r>
              <a:rPr lang="en-US" sz="1600" dirty="0"/>
              <a:t>Camille </a:t>
            </a:r>
            <a:r>
              <a:rPr lang="en-US" sz="1600" dirty="0" err="1"/>
              <a:t>Swezy</a:t>
            </a:r>
            <a:endParaRPr lang="en-US" sz="1600" dirty="0"/>
          </a:p>
          <a:p>
            <a:r>
              <a:rPr lang="en-US" sz="1600" dirty="0"/>
              <a:t>Karen </a:t>
            </a:r>
            <a:r>
              <a:rPr lang="en-US" sz="1600" dirty="0" err="1"/>
              <a:t>Quidachay</a:t>
            </a:r>
            <a:endParaRPr lang="en-US" sz="1600" dirty="0"/>
          </a:p>
          <a:p>
            <a:r>
              <a:rPr lang="en-US" sz="1600" dirty="0"/>
              <a:t>Catherine Silvester</a:t>
            </a:r>
          </a:p>
          <a:p>
            <a:r>
              <a:rPr lang="en-US" sz="1600" dirty="0"/>
              <a:t>Tom Johnson</a:t>
            </a:r>
          </a:p>
          <a:p>
            <a:r>
              <a:rPr lang="en-US" sz="1600" dirty="0"/>
              <a:t>Amy Lapin</a:t>
            </a:r>
          </a:p>
          <a:p>
            <a:endParaRPr lang="en-US" dirty="0"/>
          </a:p>
        </p:txBody>
      </p:sp>
      <p:sp>
        <p:nvSpPr>
          <p:cNvPr id="5" name="Text Placeholder 4">
            <a:extLst>
              <a:ext uri="{FF2B5EF4-FFF2-40B4-BE49-F238E27FC236}">
                <a16:creationId xmlns:a16="http://schemas.microsoft.com/office/drawing/2014/main" id="{67C74F8D-BFD4-EEDF-C075-FC26308E09B6}"/>
              </a:ext>
            </a:extLst>
          </p:cNvPr>
          <p:cNvSpPr>
            <a:spLocks noGrp="1"/>
          </p:cNvSpPr>
          <p:nvPr>
            <p:ph type="body" sz="quarter" idx="3"/>
          </p:nvPr>
        </p:nvSpPr>
        <p:spPr>
          <a:xfrm>
            <a:off x="3873106" y="1981200"/>
            <a:ext cx="2936242" cy="576262"/>
          </a:xfrm>
        </p:spPr>
        <p:txBody>
          <a:bodyPr/>
          <a:lstStyle/>
          <a:p>
            <a:r>
              <a:rPr lang="en-US" dirty="0"/>
              <a:t>Affiliation	</a:t>
            </a:r>
          </a:p>
        </p:txBody>
      </p:sp>
      <p:sp>
        <p:nvSpPr>
          <p:cNvPr id="6" name="Text Placeholder 5">
            <a:extLst>
              <a:ext uri="{FF2B5EF4-FFF2-40B4-BE49-F238E27FC236}">
                <a16:creationId xmlns:a16="http://schemas.microsoft.com/office/drawing/2014/main" id="{4683FD0E-5FA3-C353-66BF-ABD996FC1407}"/>
              </a:ext>
            </a:extLst>
          </p:cNvPr>
          <p:cNvSpPr>
            <a:spLocks noGrp="1"/>
          </p:cNvSpPr>
          <p:nvPr>
            <p:ph type="body" sz="half" idx="16"/>
          </p:nvPr>
        </p:nvSpPr>
        <p:spPr>
          <a:xfrm>
            <a:off x="3873106" y="2616366"/>
            <a:ext cx="3251594" cy="3589338"/>
          </a:xfrm>
        </p:spPr>
        <p:txBody>
          <a:bodyPr>
            <a:noAutofit/>
          </a:bodyPr>
          <a:lstStyle/>
          <a:p>
            <a:r>
              <a:rPr lang="en-US" sz="1600" dirty="0"/>
              <a:t>PCWA</a:t>
            </a:r>
          </a:p>
          <a:p>
            <a:r>
              <a:rPr lang="en-US" sz="1600" dirty="0"/>
              <a:t>Placer County</a:t>
            </a:r>
          </a:p>
          <a:p>
            <a:r>
              <a:rPr lang="en-US" sz="1600" dirty="0"/>
              <a:t>Headwaters Environmental</a:t>
            </a:r>
          </a:p>
          <a:p>
            <a:r>
              <a:rPr lang="en-US" sz="1600" dirty="0"/>
              <a:t>CLERE Inc. </a:t>
            </a:r>
          </a:p>
          <a:p>
            <a:r>
              <a:rPr lang="en-US" sz="1600" dirty="0"/>
              <a:t>Mule Ears</a:t>
            </a:r>
          </a:p>
          <a:p>
            <a:r>
              <a:rPr lang="en-US" sz="1600" dirty="0"/>
              <a:t>Landmark Environmental Inc.</a:t>
            </a:r>
          </a:p>
          <a:p>
            <a:r>
              <a:rPr lang="en-US" sz="1600" dirty="0"/>
              <a:t>Landmark Environmental Inc.</a:t>
            </a:r>
          </a:p>
          <a:p>
            <a:r>
              <a:rPr lang="en-US" sz="1600" i="0" dirty="0">
                <a:effectLst/>
                <a:cs typeface="Calibri" panose="020F0502020204030204" pitchFamily="34" charset="0"/>
              </a:rPr>
              <a:t>Thomas R Johnson LLC</a:t>
            </a:r>
          </a:p>
          <a:p>
            <a:r>
              <a:rPr lang="en-US" sz="1600" dirty="0">
                <a:latin typeface="+mn-lt"/>
                <a:cs typeface="Calibri" panose="020F0502020204030204" pitchFamily="34" charset="0"/>
              </a:rPr>
              <a:t>Economic &amp; Planning Systems Inc. </a:t>
            </a:r>
            <a:r>
              <a:rPr lang="en-US" sz="1600" dirty="0"/>
              <a:t>	</a:t>
            </a:r>
          </a:p>
        </p:txBody>
      </p:sp>
      <p:sp>
        <p:nvSpPr>
          <p:cNvPr id="7" name="Text Placeholder 6">
            <a:extLst>
              <a:ext uri="{FF2B5EF4-FFF2-40B4-BE49-F238E27FC236}">
                <a16:creationId xmlns:a16="http://schemas.microsoft.com/office/drawing/2014/main" id="{89A16291-8C30-2CCF-0F75-D46F15C9D559}"/>
              </a:ext>
            </a:extLst>
          </p:cNvPr>
          <p:cNvSpPr>
            <a:spLocks noGrp="1"/>
          </p:cNvSpPr>
          <p:nvPr>
            <p:ph type="body" sz="quarter" idx="13"/>
          </p:nvPr>
        </p:nvSpPr>
        <p:spPr/>
        <p:txBody>
          <a:bodyPr/>
          <a:lstStyle/>
          <a:p>
            <a:r>
              <a:rPr lang="en-US" dirty="0"/>
              <a:t>Role</a:t>
            </a:r>
          </a:p>
        </p:txBody>
      </p:sp>
      <p:sp>
        <p:nvSpPr>
          <p:cNvPr id="8" name="Text Placeholder 7">
            <a:extLst>
              <a:ext uri="{FF2B5EF4-FFF2-40B4-BE49-F238E27FC236}">
                <a16:creationId xmlns:a16="http://schemas.microsoft.com/office/drawing/2014/main" id="{0C347C9C-9F6E-4BDE-8A72-40E1FBA031F2}"/>
              </a:ext>
            </a:extLst>
          </p:cNvPr>
          <p:cNvSpPr>
            <a:spLocks noGrp="1"/>
          </p:cNvSpPr>
          <p:nvPr>
            <p:ph type="body" sz="half" idx="17"/>
          </p:nvPr>
        </p:nvSpPr>
        <p:spPr>
          <a:xfrm>
            <a:off x="7124700" y="2577515"/>
            <a:ext cx="4008521" cy="3589338"/>
          </a:xfrm>
        </p:spPr>
        <p:txBody>
          <a:bodyPr>
            <a:normAutofit/>
          </a:bodyPr>
          <a:lstStyle/>
          <a:p>
            <a:r>
              <a:rPr lang="en-US" sz="1600" dirty="0"/>
              <a:t>Principal Investigator</a:t>
            </a:r>
          </a:p>
          <a:p>
            <a:r>
              <a:rPr lang="en-US" sz="1600" dirty="0"/>
              <a:t>Project Manager</a:t>
            </a:r>
          </a:p>
          <a:p>
            <a:r>
              <a:rPr lang="en-US" sz="1600" dirty="0"/>
              <a:t>Contracted Project Manger</a:t>
            </a:r>
          </a:p>
          <a:p>
            <a:r>
              <a:rPr lang="en-US" sz="1600" dirty="0"/>
              <a:t>Legal Counsel</a:t>
            </a:r>
          </a:p>
          <a:p>
            <a:r>
              <a:rPr lang="en-US" sz="1600" dirty="0"/>
              <a:t>Project Assistant</a:t>
            </a:r>
          </a:p>
          <a:p>
            <a:r>
              <a:rPr lang="en-US" sz="1600" dirty="0"/>
              <a:t>Technical Writer/Permitting Specialist</a:t>
            </a:r>
          </a:p>
          <a:p>
            <a:pPr marL="15875" indent="-15875"/>
            <a:r>
              <a:rPr lang="en-US" sz="1600" dirty="0"/>
              <a:t>Environmental Planner</a:t>
            </a:r>
          </a:p>
          <a:p>
            <a:r>
              <a:rPr lang="en-US" sz="1600" dirty="0"/>
              <a:t>Power Consultant</a:t>
            </a:r>
          </a:p>
          <a:p>
            <a:r>
              <a:rPr lang="en-US" sz="1600" dirty="0">
                <a:effectLst/>
                <a:latin typeface="+mn-lt"/>
                <a:ea typeface="Times New Roman" panose="02020603050405020304" pitchFamily="18" charset="0"/>
              </a:rPr>
              <a:t>Economic Consultant</a:t>
            </a:r>
            <a:r>
              <a:rPr lang="en-US" sz="1600" dirty="0">
                <a:effectLst/>
                <a:latin typeface="+mn-lt"/>
              </a:rPr>
              <a:t> </a:t>
            </a:r>
            <a:endParaRPr lang="en-US" sz="1600" dirty="0">
              <a:latin typeface="+mn-lt"/>
            </a:endParaRPr>
          </a:p>
        </p:txBody>
      </p:sp>
    </p:spTree>
    <p:extLst>
      <p:ext uri="{BB962C8B-B14F-4D97-AF65-F5344CB8AC3E}">
        <p14:creationId xmlns:p14="http://schemas.microsoft.com/office/powerpoint/2010/main" val="831078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E0B1-59A2-45B6-4EEA-5A0F743F970E}"/>
              </a:ext>
            </a:extLst>
          </p:cNvPr>
          <p:cNvSpPr>
            <a:spLocks noGrp="1"/>
          </p:cNvSpPr>
          <p:nvPr>
            <p:ph type="title"/>
          </p:nvPr>
        </p:nvSpPr>
        <p:spPr>
          <a:xfrm>
            <a:off x="882239" y="515841"/>
            <a:ext cx="8825659" cy="1981200"/>
          </a:xfrm>
        </p:spPr>
        <p:txBody>
          <a:bodyPr/>
          <a:lstStyle/>
          <a:p>
            <a:r>
              <a:rPr lang="en-US" sz="4400" dirty="0"/>
              <a:t>Project Vision</a:t>
            </a:r>
          </a:p>
        </p:txBody>
      </p:sp>
      <p:sp>
        <p:nvSpPr>
          <p:cNvPr id="3" name="Text Placeholder 2">
            <a:extLst>
              <a:ext uri="{FF2B5EF4-FFF2-40B4-BE49-F238E27FC236}">
                <a16:creationId xmlns:a16="http://schemas.microsoft.com/office/drawing/2014/main" id="{C02CC222-CA51-B41F-E4C5-9A5D46F48C6F}"/>
              </a:ext>
            </a:extLst>
          </p:cNvPr>
          <p:cNvSpPr>
            <a:spLocks noGrp="1"/>
          </p:cNvSpPr>
          <p:nvPr>
            <p:ph type="body" sz="half" idx="2"/>
          </p:nvPr>
        </p:nvSpPr>
        <p:spPr>
          <a:xfrm>
            <a:off x="994534" y="1977617"/>
            <a:ext cx="7235066" cy="3064042"/>
          </a:xfrm>
        </p:spPr>
        <p:txBody>
          <a:bodyPr>
            <a:normAutofit/>
          </a:bodyPr>
          <a:lstStyle/>
          <a:p>
            <a:r>
              <a:rPr lang="en-US" sz="2200" dirty="0">
                <a:ea typeface="Times New Roman" panose="02020603050405020304" pitchFamily="18" charset="0"/>
              </a:rPr>
              <a:t>To f</a:t>
            </a:r>
            <a:r>
              <a:rPr lang="en-US" sz="2200" dirty="0">
                <a:effectLst/>
                <a:ea typeface="Times New Roman" panose="02020603050405020304" pitchFamily="18" charset="0"/>
              </a:rPr>
              <a:t>ind pathways, that may include the creation of a public entity, to ensure feedstock supply chain logistics for locally gathered biomass from public and private lands, utility and transportation corridors, and forest thinning projects, and to advance utilization in an environmentally sustainable way that supports a circular forest economy.</a:t>
            </a:r>
            <a:r>
              <a:rPr lang="en-US" sz="2200" dirty="0">
                <a:effectLst/>
              </a:rPr>
              <a:t> </a:t>
            </a:r>
            <a:endParaRPr lang="en-US" sz="2200" dirty="0"/>
          </a:p>
        </p:txBody>
      </p:sp>
      <p:pic>
        <p:nvPicPr>
          <p:cNvPr id="7" name="Picture 6">
            <a:extLst>
              <a:ext uri="{FF2B5EF4-FFF2-40B4-BE49-F238E27FC236}">
                <a16:creationId xmlns:a16="http://schemas.microsoft.com/office/drawing/2014/main" id="{465F4087-F23A-0FA8-0168-B98A0340CE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2951" y="489005"/>
            <a:ext cx="2592487" cy="1927398"/>
          </a:xfrm>
          <a:prstGeom prst="rect">
            <a:avLst/>
          </a:prstGeom>
        </p:spPr>
      </p:pic>
      <p:pic>
        <p:nvPicPr>
          <p:cNvPr id="8" name="Picture 7">
            <a:extLst>
              <a:ext uri="{FF2B5EF4-FFF2-40B4-BE49-F238E27FC236}">
                <a16:creationId xmlns:a16="http://schemas.microsoft.com/office/drawing/2014/main" id="{EDE68E2B-0145-2552-8133-97E2CDC732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2951" y="2497041"/>
            <a:ext cx="2700259" cy="2025194"/>
          </a:xfrm>
          <a:prstGeom prst="rect">
            <a:avLst/>
          </a:prstGeom>
        </p:spPr>
      </p:pic>
      <p:pic>
        <p:nvPicPr>
          <p:cNvPr id="9" name="Picture 2">
            <a:extLst>
              <a:ext uri="{FF2B5EF4-FFF2-40B4-BE49-F238E27FC236}">
                <a16:creationId xmlns:a16="http://schemas.microsoft.com/office/drawing/2014/main" id="{731F28F2-F5AD-91F4-B288-740E96F731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02951" y="4602873"/>
            <a:ext cx="2795793" cy="210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427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2BD48-EB8F-9005-2262-C932F34D168D}"/>
              </a:ext>
            </a:extLst>
          </p:cNvPr>
          <p:cNvSpPr>
            <a:spLocks noGrp="1"/>
          </p:cNvSpPr>
          <p:nvPr>
            <p:ph type="title"/>
          </p:nvPr>
        </p:nvSpPr>
        <p:spPr/>
        <p:txBody>
          <a:bodyPr/>
          <a:lstStyle/>
          <a:p>
            <a:r>
              <a:rPr lang="en-US" sz="4400" dirty="0"/>
              <a:t>Project Scope</a:t>
            </a:r>
          </a:p>
        </p:txBody>
      </p:sp>
      <p:sp>
        <p:nvSpPr>
          <p:cNvPr id="3" name="Content Placeholder 2">
            <a:extLst>
              <a:ext uri="{FF2B5EF4-FFF2-40B4-BE49-F238E27FC236}">
                <a16:creationId xmlns:a16="http://schemas.microsoft.com/office/drawing/2014/main" id="{2B4064FD-5464-EA80-61F5-ACF92B48CB97}"/>
              </a:ext>
            </a:extLst>
          </p:cNvPr>
          <p:cNvSpPr>
            <a:spLocks noGrp="1"/>
          </p:cNvSpPr>
          <p:nvPr>
            <p:ph sz="half" idx="1"/>
          </p:nvPr>
        </p:nvSpPr>
        <p:spPr>
          <a:xfrm>
            <a:off x="1319880" y="1671111"/>
            <a:ext cx="8730957" cy="4734171"/>
          </a:xfrm>
        </p:spPr>
        <p:txBody>
          <a:bodyPr>
            <a:noAutofit/>
          </a:bodyPr>
          <a:lstStyle/>
          <a:p>
            <a:r>
              <a:rPr lang="en-US" sz="2200" dirty="0">
                <a:effectLst/>
                <a:ea typeface="Times New Roman" panose="02020603050405020304" pitchFamily="18" charset="0"/>
              </a:rPr>
              <a:t>Engage stakeholders to understand current challenges and future opportunities to increase biomass removal and utilization</a:t>
            </a:r>
            <a:r>
              <a:rPr lang="en-US" sz="2200" dirty="0">
                <a:effectLst/>
              </a:rPr>
              <a:t> </a:t>
            </a:r>
          </a:p>
          <a:p>
            <a:r>
              <a:rPr lang="en-US" sz="2200" dirty="0">
                <a:effectLst/>
                <a:ea typeface="Times New Roman" panose="02020603050405020304" pitchFamily="18" charset="0"/>
              </a:rPr>
              <a:t>Evaluate the feasibility of a community-scale bioenergy facility at Ophir, including the likely sources of biomass</a:t>
            </a:r>
            <a:endParaRPr lang="en-US" sz="2200" dirty="0"/>
          </a:p>
          <a:p>
            <a:r>
              <a:rPr lang="en-US" sz="2200" dirty="0">
                <a:effectLst/>
                <a:ea typeface="Times New Roman" panose="02020603050405020304" pitchFamily="18" charset="0"/>
              </a:rPr>
              <a:t>Assess existing and potential future roles of water agencies in forest health, feedstock supply and biomass utilization</a:t>
            </a:r>
          </a:p>
          <a:p>
            <a:r>
              <a:rPr lang="en-US" sz="2200" dirty="0">
                <a:effectLst/>
                <a:ea typeface="Times New Roman" panose="02020603050405020304" pitchFamily="18" charset="0"/>
              </a:rPr>
              <a:t>Evaluate potential legal entities, and their possible funding mechanisms, that could hold long-term feedstock contracts with forest landowners and facilities</a:t>
            </a:r>
            <a:endParaRPr lang="en-US" sz="2200" dirty="0"/>
          </a:p>
        </p:txBody>
      </p:sp>
    </p:spTree>
    <p:extLst>
      <p:ext uri="{BB962C8B-B14F-4D97-AF65-F5344CB8AC3E}">
        <p14:creationId xmlns:p14="http://schemas.microsoft.com/office/powerpoint/2010/main" val="3301974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C13E-05D8-B4B2-45D5-942D91D59BD1}"/>
              </a:ext>
            </a:extLst>
          </p:cNvPr>
          <p:cNvSpPr>
            <a:spLocks noGrp="1"/>
          </p:cNvSpPr>
          <p:nvPr>
            <p:ph type="title"/>
          </p:nvPr>
        </p:nvSpPr>
        <p:spPr>
          <a:xfrm>
            <a:off x="653144" y="1645922"/>
            <a:ext cx="3522878" cy="4470821"/>
          </a:xfrm>
        </p:spPr>
        <p:txBody>
          <a:bodyPr>
            <a:normAutofit/>
          </a:bodyPr>
          <a:lstStyle/>
          <a:p>
            <a:pPr algn="r"/>
            <a:r>
              <a:rPr lang="en-US" dirty="0">
                <a:solidFill>
                  <a:schemeClr val="tx1"/>
                </a:solidFill>
              </a:rPr>
              <a:t>Presentation </a:t>
            </a:r>
            <a:br>
              <a:rPr lang="en-US" dirty="0">
                <a:solidFill>
                  <a:schemeClr val="tx1"/>
                </a:solidFill>
              </a:rPr>
            </a:br>
            <a:r>
              <a:rPr lang="en-US" dirty="0">
                <a:solidFill>
                  <a:schemeClr val="tx1"/>
                </a:solidFill>
              </a:rPr>
              <a:t>Outline</a:t>
            </a:r>
          </a:p>
        </p:txBody>
      </p:sp>
      <p:sp>
        <p:nvSpPr>
          <p:cNvPr id="3" name="Content Placeholder 2">
            <a:extLst>
              <a:ext uri="{FF2B5EF4-FFF2-40B4-BE49-F238E27FC236}">
                <a16:creationId xmlns:a16="http://schemas.microsoft.com/office/drawing/2014/main" id="{5C230F57-83B0-EC49-EBDD-68137C2FBE57}"/>
              </a:ext>
            </a:extLst>
          </p:cNvPr>
          <p:cNvSpPr>
            <a:spLocks noGrp="1"/>
          </p:cNvSpPr>
          <p:nvPr>
            <p:ph idx="1"/>
          </p:nvPr>
        </p:nvSpPr>
        <p:spPr>
          <a:xfrm>
            <a:off x="5204110" y="1645922"/>
            <a:ext cx="6586837" cy="4470821"/>
          </a:xfrm>
        </p:spPr>
        <p:txBody>
          <a:bodyPr>
            <a:noAutofit/>
          </a:bodyPr>
          <a:lstStyle/>
          <a:p>
            <a:pPr marL="0" indent="0">
              <a:buClrTx/>
              <a:buNone/>
            </a:pPr>
            <a:r>
              <a:rPr lang="en-US" sz="2800" dirty="0">
                <a:solidFill>
                  <a:schemeClr val="bg2">
                    <a:lumMod val="60000"/>
                    <a:lumOff val="40000"/>
                  </a:schemeClr>
                </a:solidFill>
              </a:rPr>
              <a:t>Panel 1</a:t>
            </a:r>
            <a:endParaRPr lang="en-US" sz="2800" dirty="0"/>
          </a:p>
          <a:p>
            <a:pPr lvl="1">
              <a:buClrTx/>
            </a:pPr>
            <a:r>
              <a:rPr lang="en-US" sz="2200" dirty="0"/>
              <a:t>Community Collaboration</a:t>
            </a:r>
          </a:p>
          <a:p>
            <a:pPr lvl="1">
              <a:buClrTx/>
            </a:pPr>
            <a:r>
              <a:rPr lang="en-US" sz="2200" dirty="0"/>
              <a:t>Biomass Availability </a:t>
            </a:r>
          </a:p>
          <a:p>
            <a:pPr lvl="1">
              <a:buClrTx/>
            </a:pPr>
            <a:r>
              <a:rPr lang="en-US" sz="2200" dirty="0">
                <a:effectLst/>
                <a:ea typeface="Times New Roman" panose="02020603050405020304" pitchFamily="18" charset="0"/>
              </a:rPr>
              <a:t>Biomass to Energy </a:t>
            </a:r>
            <a:r>
              <a:rPr lang="en-US" sz="2200" dirty="0">
                <a:ea typeface="Times New Roman" panose="02020603050405020304" pitchFamily="18" charset="0"/>
              </a:rPr>
              <a:t>F</a:t>
            </a:r>
            <a:r>
              <a:rPr lang="en-US" sz="2200" dirty="0">
                <a:effectLst/>
                <a:ea typeface="Times New Roman" panose="02020603050405020304" pitchFamily="18" charset="0"/>
              </a:rPr>
              <a:t>acility Case Study</a:t>
            </a:r>
            <a:endParaRPr lang="en-US" sz="2200" dirty="0"/>
          </a:p>
          <a:p>
            <a:pPr marL="0" indent="0">
              <a:buClrTx/>
              <a:buNone/>
            </a:pPr>
            <a:r>
              <a:rPr lang="en-US" sz="2800" dirty="0">
                <a:solidFill>
                  <a:schemeClr val="bg2">
                    <a:lumMod val="60000"/>
                    <a:lumOff val="40000"/>
                  </a:schemeClr>
                </a:solidFill>
              </a:rPr>
              <a:t>Panel 2</a:t>
            </a:r>
          </a:p>
          <a:p>
            <a:pPr lvl="1">
              <a:buClrTx/>
            </a:pPr>
            <a:r>
              <a:rPr lang="en-US" sz="2200" dirty="0">
                <a:effectLst/>
                <a:ea typeface="Times New Roman" panose="02020603050405020304" pitchFamily="18" charset="0"/>
              </a:rPr>
              <a:t>Water Agency Role in Forest Health </a:t>
            </a:r>
            <a:endParaRPr lang="en-US" sz="2200" dirty="0">
              <a:ea typeface="Times New Roman" panose="02020603050405020304" pitchFamily="18" charset="0"/>
            </a:endParaRPr>
          </a:p>
          <a:p>
            <a:pPr lvl="1">
              <a:buClrTx/>
            </a:pPr>
            <a:r>
              <a:rPr lang="en-US" sz="2200" dirty="0">
                <a:effectLst/>
                <a:ea typeface="Times New Roman" panose="02020603050405020304" pitchFamily="18" charset="0"/>
              </a:rPr>
              <a:t>Legal Entity Review</a:t>
            </a:r>
          </a:p>
          <a:p>
            <a:pPr lvl="1">
              <a:buClrTx/>
            </a:pPr>
            <a:r>
              <a:rPr lang="en-US" sz="2200" dirty="0">
                <a:effectLst/>
                <a:ea typeface="Times New Roman" panose="02020603050405020304" pitchFamily="18" charset="0"/>
              </a:rPr>
              <a:t>JPA </a:t>
            </a:r>
            <a:r>
              <a:rPr lang="en-US" sz="2200">
                <a:effectLst/>
                <a:ea typeface="Times New Roman" panose="02020603050405020304" pitchFamily="18" charset="0"/>
              </a:rPr>
              <a:t>Funding Mechanisms</a:t>
            </a:r>
            <a:endParaRPr lang="en-US" sz="2200" dirty="0">
              <a:effectLst/>
              <a:ea typeface="Times New Roman" panose="02020603050405020304" pitchFamily="18" charset="0"/>
            </a:endParaRPr>
          </a:p>
        </p:txBody>
      </p:sp>
    </p:spTree>
    <p:extLst>
      <p:ext uri="{BB962C8B-B14F-4D97-AF65-F5344CB8AC3E}">
        <p14:creationId xmlns:p14="http://schemas.microsoft.com/office/powerpoint/2010/main" val="2105236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902C5-6B09-012E-2649-D6DC95EE693F}"/>
              </a:ext>
            </a:extLst>
          </p:cNvPr>
          <p:cNvSpPr>
            <a:spLocks noGrp="1"/>
          </p:cNvSpPr>
          <p:nvPr>
            <p:ph type="ctrTitle"/>
          </p:nvPr>
        </p:nvSpPr>
        <p:spPr/>
        <p:txBody>
          <a:bodyPr/>
          <a:lstStyle/>
          <a:p>
            <a:r>
              <a:rPr lang="en-US" sz="4200" dirty="0"/>
              <a:t>Community Collaboration Report</a:t>
            </a:r>
          </a:p>
        </p:txBody>
      </p:sp>
      <p:sp>
        <p:nvSpPr>
          <p:cNvPr id="3" name="Subtitle 2">
            <a:extLst>
              <a:ext uri="{FF2B5EF4-FFF2-40B4-BE49-F238E27FC236}">
                <a16:creationId xmlns:a16="http://schemas.microsoft.com/office/drawing/2014/main" id="{7BE047CC-B049-905F-6BD0-940F02C87B0A}"/>
              </a:ext>
            </a:extLst>
          </p:cNvPr>
          <p:cNvSpPr>
            <a:spLocks noGrp="1"/>
          </p:cNvSpPr>
          <p:nvPr>
            <p:ph type="subTitle" idx="1"/>
          </p:nvPr>
        </p:nvSpPr>
        <p:spPr>
          <a:xfrm>
            <a:off x="1154955" y="4777380"/>
            <a:ext cx="7295871" cy="861420"/>
          </a:xfrm>
        </p:spPr>
        <p:txBody>
          <a:bodyPr/>
          <a:lstStyle/>
          <a:p>
            <a:r>
              <a:rPr lang="en-US" dirty="0"/>
              <a:t>Presented by </a:t>
            </a:r>
            <a:r>
              <a:rPr lang="en-US" dirty="0" err="1"/>
              <a:t>kerri</a:t>
            </a:r>
            <a:r>
              <a:rPr lang="en-US" dirty="0"/>
              <a:t> </a:t>
            </a:r>
            <a:r>
              <a:rPr lang="en-US" dirty="0" err="1"/>
              <a:t>timmer</a:t>
            </a:r>
            <a:r>
              <a:rPr lang="en-US" dirty="0"/>
              <a:t>, placer county regional forest health coordinator</a:t>
            </a:r>
          </a:p>
          <a:p>
            <a:endParaRPr lang="en-US" dirty="0"/>
          </a:p>
        </p:txBody>
      </p:sp>
    </p:spTree>
    <p:extLst>
      <p:ext uri="{BB962C8B-B14F-4D97-AF65-F5344CB8AC3E}">
        <p14:creationId xmlns:p14="http://schemas.microsoft.com/office/powerpoint/2010/main" val="1737997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DCF1B-74FB-C885-1DE1-E30725A11FB4}"/>
              </a:ext>
            </a:extLst>
          </p:cNvPr>
          <p:cNvSpPr>
            <a:spLocks noGrp="1"/>
          </p:cNvSpPr>
          <p:nvPr>
            <p:ph type="title"/>
          </p:nvPr>
        </p:nvSpPr>
        <p:spPr>
          <a:xfrm>
            <a:off x="646112" y="452718"/>
            <a:ext cx="8898721" cy="815250"/>
          </a:xfrm>
        </p:spPr>
        <p:txBody>
          <a:bodyPr/>
          <a:lstStyle/>
          <a:p>
            <a:r>
              <a:rPr lang="en-US" sz="4000"/>
              <a:t>Community Collaboration Report </a:t>
            </a:r>
            <a:endParaRPr lang="en-US" sz="4000" dirty="0"/>
          </a:p>
        </p:txBody>
      </p:sp>
      <p:sp>
        <p:nvSpPr>
          <p:cNvPr id="7" name="TextBox 6">
            <a:extLst>
              <a:ext uri="{FF2B5EF4-FFF2-40B4-BE49-F238E27FC236}">
                <a16:creationId xmlns:a16="http://schemas.microsoft.com/office/drawing/2014/main" id="{3B8CDC5A-B463-AE96-A4FA-ED3BC1726C59}"/>
              </a:ext>
            </a:extLst>
          </p:cNvPr>
          <p:cNvSpPr txBox="1"/>
          <p:nvPr/>
        </p:nvSpPr>
        <p:spPr>
          <a:xfrm>
            <a:off x="646112" y="1480911"/>
            <a:ext cx="6580313" cy="4832092"/>
          </a:xfrm>
          <a:prstGeom prst="rect">
            <a:avLst/>
          </a:prstGeom>
          <a:noFill/>
        </p:spPr>
        <p:txBody>
          <a:bodyPr wrap="square" rtlCol="0">
            <a:spAutoFit/>
          </a:bodyPr>
          <a:lstStyle/>
          <a:p>
            <a:pPr marL="342900" indent="-342900">
              <a:buFont typeface="Wingdings" panose="05000000000000000000" pitchFamily="2" charset="2"/>
              <a:buChar char="Ø"/>
            </a:pPr>
            <a:r>
              <a:rPr lang="en-US" sz="2200" b="1" dirty="0">
                <a:latin typeface="Century Gothic" panose="020B0502020202020204" pitchFamily="34" charset="0"/>
              </a:rPr>
              <a:t>Purpose of the Study</a:t>
            </a:r>
            <a:endParaRPr lang="en-US" sz="2200" dirty="0">
              <a:latin typeface="Century Gothic" panose="020B0502020202020204" pitchFamily="34" charset="0"/>
            </a:endParaRPr>
          </a:p>
          <a:p>
            <a:pPr marL="800100" lvl="1" indent="-342900">
              <a:buSzPct val="75000"/>
              <a:buFont typeface="Arial" panose="020B0604020202020204" pitchFamily="34" charset="0"/>
              <a:buChar char="•"/>
            </a:pPr>
            <a:r>
              <a:rPr lang="en-US" sz="2200" dirty="0">
                <a:latin typeface="Century Gothic" panose="020B0502020202020204" pitchFamily="34" charset="0"/>
              </a:rPr>
              <a:t>Implement </a:t>
            </a:r>
            <a:r>
              <a:rPr lang="en-US" sz="2200" i="1" dirty="0">
                <a:latin typeface="Century Gothic" panose="020B0502020202020204" pitchFamily="34" charset="0"/>
              </a:rPr>
              <a:t>Action Plan </a:t>
            </a:r>
            <a:r>
              <a:rPr lang="en-US" sz="2200" dirty="0">
                <a:latin typeface="Century Gothic" panose="020B0502020202020204" pitchFamily="34" charset="0"/>
              </a:rPr>
              <a:t>measure</a:t>
            </a:r>
          </a:p>
          <a:p>
            <a:pPr marL="800100" lvl="1" indent="-342900">
              <a:buSzPct val="75000"/>
              <a:buFont typeface="Arial" panose="020B0604020202020204" pitchFamily="34" charset="0"/>
              <a:buChar char="•"/>
            </a:pPr>
            <a:r>
              <a:rPr lang="en-US" sz="2200" dirty="0">
                <a:latin typeface="Century Gothic" panose="020B0502020202020204" pitchFamily="34" charset="0"/>
              </a:rPr>
              <a:t>Address feedstock barriers </a:t>
            </a:r>
          </a:p>
          <a:p>
            <a:pPr marL="800100" lvl="1" indent="-342900">
              <a:buSzPct val="75000"/>
              <a:buFont typeface="Arial" panose="020B0604020202020204" pitchFamily="34" charset="0"/>
              <a:buChar char="•"/>
            </a:pPr>
            <a:r>
              <a:rPr lang="en-US" sz="2200" dirty="0">
                <a:latin typeface="Century Gothic" panose="020B0502020202020204" pitchFamily="34" charset="0"/>
              </a:rPr>
              <a:t>Assess potential benefits of biomass aggregation</a:t>
            </a:r>
          </a:p>
          <a:p>
            <a:endParaRPr lang="en-US" sz="2200" b="1" dirty="0">
              <a:latin typeface="Century Gothic" panose="020B0502020202020204" pitchFamily="34" charset="0"/>
            </a:endParaRPr>
          </a:p>
          <a:p>
            <a:pPr marL="342900" indent="-342900">
              <a:buFont typeface="Wingdings" panose="05000000000000000000" pitchFamily="2" charset="2"/>
              <a:buChar char="Ø"/>
            </a:pPr>
            <a:r>
              <a:rPr lang="en-US" sz="2200" b="1" dirty="0">
                <a:latin typeface="Century Gothic" panose="020B0502020202020204" pitchFamily="34" charset="0"/>
              </a:rPr>
              <a:t>Key Objectives</a:t>
            </a:r>
            <a:endParaRPr lang="en-US" sz="2200" dirty="0">
              <a:latin typeface="Century Gothic" panose="020B0502020202020204" pitchFamily="34" charset="0"/>
            </a:endParaRPr>
          </a:p>
          <a:p>
            <a:pPr marL="800100" lvl="1" indent="-342900">
              <a:buSzPct val="75000"/>
              <a:buFont typeface="Arial" panose="020B0604020202020204" pitchFamily="34" charset="0"/>
              <a:buChar char="•"/>
            </a:pPr>
            <a:r>
              <a:rPr lang="en-US" sz="2200" dirty="0">
                <a:latin typeface="Century Gothic" panose="020B0502020202020204" pitchFamily="34" charset="0"/>
              </a:rPr>
              <a:t>Understand the volatility &amp; risks </a:t>
            </a:r>
          </a:p>
          <a:p>
            <a:pPr marL="800100" lvl="1" indent="-342900">
              <a:buSzPct val="75000"/>
              <a:buFont typeface="Arial" panose="020B0604020202020204" pitchFamily="34" charset="0"/>
              <a:buChar char="•"/>
            </a:pPr>
            <a:r>
              <a:rPr lang="en-US" sz="2200" dirty="0">
                <a:latin typeface="Century Gothic" panose="020B0502020202020204" pitchFamily="34" charset="0"/>
              </a:rPr>
              <a:t>Manage biomass feedstock more efficiently</a:t>
            </a:r>
          </a:p>
          <a:p>
            <a:pPr marL="800100" lvl="1" indent="-342900">
              <a:buSzPct val="75000"/>
              <a:buFont typeface="Arial" panose="020B0604020202020204" pitchFamily="34" charset="0"/>
              <a:buChar char="•"/>
            </a:pPr>
            <a:r>
              <a:rPr lang="en-US" sz="2200" dirty="0">
                <a:latin typeface="Century Gothic" panose="020B0502020202020204" pitchFamily="34" charset="0"/>
              </a:rPr>
              <a:t>Inform Stakeholders</a:t>
            </a:r>
          </a:p>
          <a:p>
            <a:endParaRPr lang="en-US" sz="2200" b="1" dirty="0">
              <a:latin typeface="Century Gothic" panose="020B0502020202020204" pitchFamily="34" charset="0"/>
            </a:endParaRPr>
          </a:p>
          <a:p>
            <a:pPr marL="342900" indent="-342900">
              <a:buFont typeface="Wingdings" panose="05000000000000000000" pitchFamily="2" charset="2"/>
              <a:buChar char="Ø"/>
            </a:pPr>
            <a:r>
              <a:rPr lang="en-US" sz="2200" b="1" dirty="0">
                <a:latin typeface="Century Gothic" panose="020B0502020202020204" pitchFamily="34" charset="0"/>
              </a:rPr>
              <a:t>Project Area</a:t>
            </a:r>
            <a:endParaRPr lang="en-US" sz="2200" dirty="0">
              <a:latin typeface="Century Gothic" panose="020B0502020202020204" pitchFamily="34" charset="0"/>
            </a:endParaRPr>
          </a:p>
          <a:p>
            <a:pPr marL="800100" lvl="1" indent="-342900">
              <a:buSzPct val="75000"/>
              <a:buFont typeface="Arial" panose="020B0604020202020204" pitchFamily="34" charset="0"/>
              <a:buChar char="•"/>
            </a:pPr>
            <a:r>
              <a:rPr lang="en-US" sz="2200" dirty="0">
                <a:latin typeface="Century Gothic" panose="020B0502020202020204" pitchFamily="34" charset="0"/>
              </a:rPr>
              <a:t>Placer, Nevada, &amp; El Dorado Counties</a:t>
            </a:r>
            <a:endParaRPr lang="en-US" sz="22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5327E315-E8B1-7145-E068-25C4A360A627}"/>
              </a:ext>
            </a:extLst>
          </p:cNvPr>
          <p:cNvPicPr>
            <a:picLocks noChangeAspect="1"/>
          </p:cNvPicPr>
          <p:nvPr/>
        </p:nvPicPr>
        <p:blipFill>
          <a:blip r:embed="rId3"/>
          <a:stretch>
            <a:fillRect/>
          </a:stretch>
        </p:blipFill>
        <p:spPr>
          <a:xfrm>
            <a:off x="7226425" y="1712282"/>
            <a:ext cx="4162426" cy="2772036"/>
          </a:xfrm>
          <a:prstGeom prst="rect">
            <a:avLst/>
          </a:prstGeom>
        </p:spPr>
      </p:pic>
    </p:spTree>
    <p:extLst>
      <p:ext uri="{BB962C8B-B14F-4D97-AF65-F5344CB8AC3E}">
        <p14:creationId xmlns:p14="http://schemas.microsoft.com/office/powerpoint/2010/main" val="1329363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4A37D-3E8D-BFDA-2ED6-719FAD4C1AEE}"/>
              </a:ext>
            </a:extLst>
          </p:cNvPr>
          <p:cNvSpPr>
            <a:spLocks noGrp="1"/>
          </p:cNvSpPr>
          <p:nvPr>
            <p:ph type="title"/>
          </p:nvPr>
        </p:nvSpPr>
        <p:spPr>
          <a:xfrm>
            <a:off x="781977" y="409074"/>
            <a:ext cx="8825657" cy="710707"/>
          </a:xfrm>
        </p:spPr>
        <p:txBody>
          <a:bodyPr/>
          <a:lstStyle/>
          <a:p>
            <a:r>
              <a:rPr lang="en-US" dirty="0"/>
              <a:t>Study Methods</a:t>
            </a:r>
          </a:p>
        </p:txBody>
      </p:sp>
      <p:sp>
        <p:nvSpPr>
          <p:cNvPr id="4" name="TextBox 3">
            <a:extLst>
              <a:ext uri="{FF2B5EF4-FFF2-40B4-BE49-F238E27FC236}">
                <a16:creationId xmlns:a16="http://schemas.microsoft.com/office/drawing/2014/main" id="{8A52A653-05AD-A751-D884-A0252BF73FEA}"/>
              </a:ext>
            </a:extLst>
          </p:cNvPr>
          <p:cNvSpPr txBox="1"/>
          <p:nvPr/>
        </p:nvSpPr>
        <p:spPr>
          <a:xfrm>
            <a:off x="876822" y="1340285"/>
            <a:ext cx="5838630" cy="5109091"/>
          </a:xfrm>
          <a:prstGeom prst="rect">
            <a:avLst/>
          </a:prstGeom>
          <a:noFill/>
        </p:spPr>
        <p:txBody>
          <a:bodyPr wrap="square" rtlCol="0">
            <a:spAutoFit/>
          </a:bodyPr>
          <a:lstStyle/>
          <a:p>
            <a:pPr marL="342900" indent="-342900">
              <a:buFont typeface="Wingdings" panose="05000000000000000000" pitchFamily="2" charset="2"/>
              <a:buChar char="Ø"/>
            </a:pPr>
            <a:r>
              <a:rPr lang="en-US" sz="2200" b="1" dirty="0"/>
              <a:t>Study Activities</a:t>
            </a:r>
          </a:p>
          <a:p>
            <a:pPr marL="800100" lvl="1" indent="-342900">
              <a:buSzPct val="75000"/>
              <a:buFont typeface="Arial" panose="020B0604020202020204" pitchFamily="34" charset="0"/>
              <a:buChar char="•"/>
            </a:pPr>
            <a:r>
              <a:rPr lang="en-US" sz="2200" dirty="0"/>
              <a:t>Document review</a:t>
            </a:r>
          </a:p>
          <a:p>
            <a:pPr marL="800100" lvl="1" indent="-342900">
              <a:buSzPct val="75000"/>
              <a:buFont typeface="Arial" panose="020B0604020202020204" pitchFamily="34" charset="0"/>
              <a:buChar char="•"/>
            </a:pPr>
            <a:r>
              <a:rPr lang="en-US" sz="2200" dirty="0"/>
              <a:t>Stakeholder engagement</a:t>
            </a:r>
          </a:p>
          <a:p>
            <a:pPr marL="800100" lvl="1" indent="-342900">
              <a:buSzPct val="75000"/>
              <a:buFont typeface="Arial" panose="020B0604020202020204" pitchFamily="34" charset="0"/>
              <a:buChar char="•"/>
            </a:pPr>
            <a:r>
              <a:rPr lang="en-US" sz="2200" dirty="0"/>
              <a:t>Interviews</a:t>
            </a:r>
          </a:p>
          <a:p>
            <a:pPr marL="800100" lvl="1" indent="-342900">
              <a:buSzPct val="75000"/>
              <a:buFont typeface="Arial" panose="020B0604020202020204" pitchFamily="34" charset="0"/>
              <a:buChar char="•"/>
            </a:pPr>
            <a:r>
              <a:rPr lang="en-US" sz="2200" dirty="0"/>
              <a:t>Expert review</a:t>
            </a:r>
          </a:p>
          <a:p>
            <a:pPr marL="285750" indent="-285750">
              <a:buFont typeface="Wingdings" panose="05000000000000000000" pitchFamily="2" charset="2"/>
              <a:buChar char="Ø"/>
            </a:pPr>
            <a:endParaRPr lang="en-US" sz="2200" dirty="0"/>
          </a:p>
          <a:p>
            <a:pPr marL="342900" indent="-342900">
              <a:buFont typeface="Wingdings" panose="05000000000000000000" pitchFamily="2" charset="2"/>
              <a:buChar char="Ø"/>
            </a:pPr>
            <a:r>
              <a:rPr lang="en-US" sz="2200" b="1" dirty="0"/>
              <a:t>Approach</a:t>
            </a:r>
          </a:p>
          <a:p>
            <a:pPr marL="800100" lvl="1" indent="-342900">
              <a:buSzPct val="75000"/>
              <a:buFont typeface="Arial" panose="020B0604020202020204" pitchFamily="34" charset="0"/>
              <a:buChar char="•"/>
            </a:pPr>
            <a:r>
              <a:rPr lang="en-US" sz="2200" dirty="0"/>
              <a:t>Review of key documents</a:t>
            </a:r>
          </a:p>
          <a:p>
            <a:pPr marL="800100" lvl="1" indent="-342900">
              <a:buSzPct val="75000"/>
              <a:buFont typeface="Arial" panose="020B0604020202020204" pitchFamily="34" charset="0"/>
              <a:buChar char="•"/>
            </a:pPr>
            <a:r>
              <a:rPr lang="en-US" sz="2200" dirty="0"/>
              <a:t>Stakeholder engagement</a:t>
            </a:r>
          </a:p>
          <a:p>
            <a:pPr marL="800100" lvl="1" indent="-342900">
              <a:buSzPct val="75000"/>
              <a:buFont typeface="Arial" panose="020B0604020202020204" pitchFamily="34" charset="0"/>
              <a:buChar char="•"/>
            </a:pPr>
            <a:r>
              <a:rPr lang="en-US" sz="2200" dirty="0"/>
              <a:t>Practitioner interviews</a:t>
            </a:r>
          </a:p>
          <a:p>
            <a:pPr marL="285750" indent="-285750">
              <a:buFont typeface="Wingdings" panose="05000000000000000000" pitchFamily="2" charset="2"/>
              <a:buChar char="Ø"/>
            </a:pPr>
            <a:endParaRPr lang="en-US" sz="2200" dirty="0"/>
          </a:p>
          <a:p>
            <a:pPr marL="342900" indent="-342900">
              <a:buFont typeface="Wingdings" panose="05000000000000000000" pitchFamily="2" charset="2"/>
              <a:buChar char="Ø"/>
            </a:pPr>
            <a:r>
              <a:rPr lang="en-US" sz="2200" b="1" dirty="0"/>
              <a:t>Outcome</a:t>
            </a:r>
          </a:p>
          <a:p>
            <a:pPr marL="800100" lvl="1" indent="-342900">
              <a:buSzPct val="75000"/>
              <a:buFont typeface="Arial" panose="020B0604020202020204" pitchFamily="34" charset="0"/>
              <a:buChar char="•"/>
            </a:pPr>
            <a:r>
              <a:rPr lang="en-US" sz="2200" dirty="0"/>
              <a:t>Foundational data &amp; insights to inform recommendations </a:t>
            </a:r>
          </a:p>
          <a:p>
            <a:endParaRPr lang="en-US" dirty="0"/>
          </a:p>
        </p:txBody>
      </p:sp>
      <p:sp>
        <p:nvSpPr>
          <p:cNvPr id="3" name="Rectangle 1">
            <a:extLst>
              <a:ext uri="{FF2B5EF4-FFF2-40B4-BE49-F238E27FC236}">
                <a16:creationId xmlns:a16="http://schemas.microsoft.com/office/drawing/2014/main" id="{A013B125-EBDE-FAC8-1863-1E7CA1E63C1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a:extLst>
              <a:ext uri="{FF2B5EF4-FFF2-40B4-BE49-F238E27FC236}">
                <a16:creationId xmlns:a16="http://schemas.microsoft.com/office/drawing/2014/main" id="{B2BF076A-24D1-BAC8-6E61-5B65F60745F7}"/>
              </a:ext>
            </a:extLst>
          </p:cNvPr>
          <p:cNvPicPr>
            <a:picLocks noChangeAspect="1"/>
          </p:cNvPicPr>
          <p:nvPr/>
        </p:nvPicPr>
        <p:blipFill>
          <a:blip r:embed="rId3"/>
          <a:stretch>
            <a:fillRect/>
          </a:stretch>
        </p:blipFill>
        <p:spPr>
          <a:xfrm>
            <a:off x="6715452" y="1848241"/>
            <a:ext cx="4245017" cy="3161517"/>
          </a:xfrm>
          <a:prstGeom prst="rect">
            <a:avLst/>
          </a:prstGeom>
        </p:spPr>
      </p:pic>
    </p:spTree>
    <p:extLst>
      <p:ext uri="{BB962C8B-B14F-4D97-AF65-F5344CB8AC3E}">
        <p14:creationId xmlns:p14="http://schemas.microsoft.com/office/powerpoint/2010/main" val="605506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6553A-487F-7D73-B647-61056F2B5036}"/>
              </a:ext>
            </a:extLst>
          </p:cNvPr>
          <p:cNvSpPr>
            <a:spLocks noGrp="1"/>
          </p:cNvSpPr>
          <p:nvPr>
            <p:ph type="title"/>
          </p:nvPr>
        </p:nvSpPr>
        <p:spPr>
          <a:xfrm>
            <a:off x="565409" y="463918"/>
            <a:ext cx="8825657" cy="860400"/>
          </a:xfrm>
        </p:spPr>
        <p:txBody>
          <a:bodyPr/>
          <a:lstStyle/>
          <a:p>
            <a:r>
              <a:rPr lang="en-US" dirty="0"/>
              <a:t>Results/Key Findings</a:t>
            </a:r>
            <a:br>
              <a:rPr lang="en-US" dirty="0"/>
            </a:br>
            <a:r>
              <a:rPr lang="en-US" sz="2200" i="1" dirty="0"/>
              <a:t>Issues, Challenges, and Opportunities</a:t>
            </a:r>
          </a:p>
        </p:txBody>
      </p:sp>
      <p:sp>
        <p:nvSpPr>
          <p:cNvPr id="4" name="TextBox 3">
            <a:extLst>
              <a:ext uri="{FF2B5EF4-FFF2-40B4-BE49-F238E27FC236}">
                <a16:creationId xmlns:a16="http://schemas.microsoft.com/office/drawing/2014/main" id="{CCDAF5D7-2FEB-E6D7-7701-F3C35950F9E3}"/>
              </a:ext>
            </a:extLst>
          </p:cNvPr>
          <p:cNvSpPr txBox="1"/>
          <p:nvPr/>
        </p:nvSpPr>
        <p:spPr>
          <a:xfrm>
            <a:off x="647700" y="1569668"/>
            <a:ext cx="5919592" cy="4431983"/>
          </a:xfrm>
          <a:prstGeom prst="rect">
            <a:avLst/>
          </a:prstGeom>
          <a:noFill/>
        </p:spPr>
        <p:txBody>
          <a:bodyPr wrap="square" rtlCol="0">
            <a:spAutoFit/>
          </a:bodyPr>
          <a:lstStyle/>
          <a:p>
            <a:pPr marL="342900" indent="-342900">
              <a:buFont typeface="Wingdings" panose="05000000000000000000" pitchFamily="2" charset="2"/>
              <a:buChar char="Ø"/>
            </a:pPr>
            <a:r>
              <a:rPr lang="en-US" sz="2200" b="1" dirty="0"/>
              <a:t>Issues/Challenges</a:t>
            </a:r>
          </a:p>
          <a:p>
            <a:pPr marL="800100" lvl="1" indent="-342900">
              <a:buSzPct val="75000"/>
              <a:buFont typeface="Arial" panose="020B0604020202020204" pitchFamily="34" charset="0"/>
              <a:buChar char="•"/>
            </a:pPr>
            <a:r>
              <a:rPr lang="en-US" sz="2200" dirty="0"/>
              <a:t>Too few biomass facilities</a:t>
            </a:r>
          </a:p>
          <a:p>
            <a:pPr marL="800100" lvl="1" indent="-342900">
              <a:buSzPct val="75000"/>
              <a:buFont typeface="Arial" panose="020B0604020202020204" pitchFamily="34" charset="0"/>
              <a:buChar char="•"/>
            </a:pPr>
            <a:r>
              <a:rPr lang="en-US" sz="2200" dirty="0"/>
              <a:t>Material removal/sale price gap</a:t>
            </a:r>
          </a:p>
          <a:p>
            <a:pPr marL="800100" lvl="1" indent="-342900">
              <a:buSzPct val="75000"/>
              <a:buFont typeface="Arial" panose="020B0604020202020204" pitchFamily="34" charset="0"/>
              <a:buChar char="•"/>
            </a:pPr>
            <a:r>
              <a:rPr lang="en-US" sz="2200" dirty="0"/>
              <a:t>Vendor capacity limitations</a:t>
            </a:r>
          </a:p>
          <a:p>
            <a:pPr marL="800100" lvl="1" indent="-342900">
              <a:buSzPct val="75000"/>
              <a:buFont typeface="Arial" panose="020B0604020202020204" pitchFamily="34" charset="0"/>
              <a:buChar char="•"/>
            </a:pPr>
            <a:r>
              <a:rPr lang="en-US" sz="2200" dirty="0"/>
              <a:t>Lack of coordination</a:t>
            </a:r>
          </a:p>
          <a:p>
            <a:pPr marL="800100" lvl="1" indent="-342900">
              <a:buSzPct val="75000"/>
              <a:buFont typeface="Arial" panose="020B0604020202020204" pitchFamily="34" charset="0"/>
              <a:buChar char="•"/>
            </a:pPr>
            <a:r>
              <a:rPr lang="en-US" sz="2200" dirty="0"/>
              <a:t>Negative perception of biomass</a:t>
            </a:r>
          </a:p>
          <a:p>
            <a:endParaRPr lang="en-US" sz="2200" b="1" u="sng" dirty="0"/>
          </a:p>
          <a:p>
            <a:pPr marL="342900" indent="-342900">
              <a:buFont typeface="Wingdings" panose="05000000000000000000" pitchFamily="2" charset="2"/>
              <a:buChar char="Ø"/>
            </a:pPr>
            <a:r>
              <a:rPr lang="en-US" sz="2200" b="1" dirty="0"/>
              <a:t>Opportunities</a:t>
            </a:r>
          </a:p>
          <a:p>
            <a:pPr marL="800100" lvl="1" indent="-342900">
              <a:buSzPct val="75000"/>
              <a:buFont typeface="Arial" panose="020B0604020202020204" pitchFamily="34" charset="0"/>
              <a:buChar char="•"/>
            </a:pPr>
            <a:r>
              <a:rPr lang="en-US" sz="2200" dirty="0"/>
              <a:t>Aggregation hub/services</a:t>
            </a:r>
          </a:p>
          <a:p>
            <a:pPr marL="800100" lvl="1" indent="-342900">
              <a:buSzPct val="75000"/>
              <a:buFont typeface="Arial" panose="020B0604020202020204" pitchFamily="34" charset="0"/>
              <a:buChar char="•"/>
            </a:pPr>
            <a:r>
              <a:rPr lang="en-US" sz="2200" dirty="0"/>
              <a:t>Facility &amp; technology development</a:t>
            </a:r>
          </a:p>
          <a:p>
            <a:pPr marL="800100" lvl="1" indent="-342900">
              <a:buSzPct val="75000"/>
              <a:buFont typeface="Arial" panose="020B0604020202020204" pitchFamily="34" charset="0"/>
              <a:buChar char="•"/>
            </a:pPr>
            <a:r>
              <a:rPr lang="en-US" sz="2200" dirty="0"/>
              <a:t>Workforce development</a:t>
            </a:r>
          </a:p>
          <a:p>
            <a:pPr marL="800100" lvl="1" indent="-342900">
              <a:buSzPct val="75000"/>
              <a:buFont typeface="Arial" panose="020B0604020202020204" pitchFamily="34" charset="0"/>
              <a:buChar char="•"/>
            </a:pPr>
            <a:r>
              <a:rPr lang="en-US" sz="2200" dirty="0"/>
              <a:t>Coordination &amp; efficiency</a:t>
            </a:r>
          </a:p>
          <a:p>
            <a:endParaRPr lang="en-US" dirty="0"/>
          </a:p>
        </p:txBody>
      </p:sp>
      <p:pic>
        <p:nvPicPr>
          <p:cNvPr id="3" name="Picture 2">
            <a:extLst>
              <a:ext uri="{FF2B5EF4-FFF2-40B4-BE49-F238E27FC236}">
                <a16:creationId xmlns:a16="http://schemas.microsoft.com/office/drawing/2014/main" id="{90B9A03B-F68F-7835-9A0E-611ED798C1CE}"/>
              </a:ext>
            </a:extLst>
          </p:cNvPr>
          <p:cNvPicPr>
            <a:picLocks noChangeAspect="1"/>
          </p:cNvPicPr>
          <p:nvPr/>
        </p:nvPicPr>
        <p:blipFill>
          <a:blip r:embed="rId3"/>
          <a:stretch>
            <a:fillRect/>
          </a:stretch>
        </p:blipFill>
        <p:spPr>
          <a:xfrm>
            <a:off x="6567292" y="1467894"/>
            <a:ext cx="4977008" cy="3732756"/>
          </a:xfrm>
          <a:prstGeom prst="rect">
            <a:avLst/>
          </a:prstGeom>
        </p:spPr>
      </p:pic>
      <p:sp>
        <p:nvSpPr>
          <p:cNvPr id="5" name="TextBox 4">
            <a:extLst>
              <a:ext uri="{FF2B5EF4-FFF2-40B4-BE49-F238E27FC236}">
                <a16:creationId xmlns:a16="http://schemas.microsoft.com/office/drawing/2014/main" id="{2E378D2C-0651-5380-9F51-15603C725CA9}"/>
              </a:ext>
            </a:extLst>
          </p:cNvPr>
          <p:cNvSpPr txBox="1"/>
          <p:nvPr/>
        </p:nvSpPr>
        <p:spPr>
          <a:xfrm>
            <a:off x="6567292" y="5411244"/>
            <a:ext cx="4977008" cy="584775"/>
          </a:xfrm>
          <a:prstGeom prst="rect">
            <a:avLst/>
          </a:prstGeom>
          <a:noFill/>
        </p:spPr>
        <p:txBody>
          <a:bodyPr wrap="square" rtlCol="0">
            <a:spAutoFit/>
          </a:bodyPr>
          <a:lstStyle/>
          <a:p>
            <a:r>
              <a:rPr lang="en-US" sz="1600" b="1" i="1" dirty="0"/>
              <a:t>“We’re good at making biomass but not so good at disposing of it.”</a:t>
            </a:r>
          </a:p>
        </p:txBody>
      </p:sp>
    </p:spTree>
    <p:extLst>
      <p:ext uri="{BB962C8B-B14F-4D97-AF65-F5344CB8AC3E}">
        <p14:creationId xmlns:p14="http://schemas.microsoft.com/office/powerpoint/2010/main" val="608127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2252-9A98-EBAB-516A-195A502E2F4F}"/>
              </a:ext>
            </a:extLst>
          </p:cNvPr>
          <p:cNvSpPr>
            <a:spLocks noGrp="1"/>
          </p:cNvSpPr>
          <p:nvPr>
            <p:ph type="title"/>
          </p:nvPr>
        </p:nvSpPr>
        <p:spPr>
          <a:xfrm>
            <a:off x="523189" y="790019"/>
            <a:ext cx="8825657" cy="860400"/>
          </a:xfrm>
        </p:spPr>
        <p:txBody>
          <a:bodyPr/>
          <a:lstStyle/>
          <a:p>
            <a:r>
              <a:rPr lang="en-US" dirty="0"/>
              <a:t>Functions and Benefits of a Biomass Aggregation Hub</a:t>
            </a:r>
          </a:p>
        </p:txBody>
      </p:sp>
      <p:sp>
        <p:nvSpPr>
          <p:cNvPr id="5" name="TextBox 4">
            <a:extLst>
              <a:ext uri="{FF2B5EF4-FFF2-40B4-BE49-F238E27FC236}">
                <a16:creationId xmlns:a16="http://schemas.microsoft.com/office/drawing/2014/main" id="{A938FAFD-CBA5-1452-4774-4B5DEBDDE5ED}"/>
              </a:ext>
            </a:extLst>
          </p:cNvPr>
          <p:cNvSpPr txBox="1"/>
          <p:nvPr/>
        </p:nvSpPr>
        <p:spPr>
          <a:xfrm>
            <a:off x="523189" y="1941934"/>
            <a:ext cx="5689721" cy="3139321"/>
          </a:xfrm>
          <a:prstGeom prst="rect">
            <a:avLst/>
          </a:prstGeom>
          <a:noFill/>
        </p:spPr>
        <p:txBody>
          <a:bodyPr wrap="square" rtlCol="0">
            <a:spAutoFit/>
          </a:bodyPr>
          <a:lstStyle/>
          <a:p>
            <a:pPr marL="342900" indent="-342900">
              <a:buFont typeface="Wingdings" panose="05000000000000000000" pitchFamily="2" charset="2"/>
              <a:buChar char="Ø"/>
            </a:pPr>
            <a:r>
              <a:rPr lang="en-US" sz="2200" b="1" dirty="0"/>
              <a:t>Core Functions</a:t>
            </a:r>
          </a:p>
          <a:p>
            <a:pPr marL="800100" lvl="1" indent="-342900">
              <a:buSzPct val="75000"/>
              <a:buFont typeface="Arial" panose="020B0604020202020204" pitchFamily="34" charset="0"/>
              <a:buChar char="•"/>
            </a:pPr>
            <a:r>
              <a:rPr lang="en-US" sz="2200" dirty="0">
                <a:latin typeface="Century Gothic" panose="020B0502020202020204" pitchFamily="34" charset="0"/>
              </a:rPr>
              <a:t>Biomass broker – manage long-term contracts between suppliers &amp; buyers</a:t>
            </a:r>
          </a:p>
          <a:p>
            <a:pPr marL="800100" lvl="1" indent="-342900">
              <a:buSzPct val="75000"/>
              <a:buFont typeface="Arial" panose="020B0604020202020204" pitchFamily="34" charset="0"/>
              <a:buChar char="•"/>
            </a:pPr>
            <a:r>
              <a:rPr lang="en-US" sz="2200" dirty="0">
                <a:latin typeface="Century Gothic" panose="020B0502020202020204" pitchFamily="34" charset="0"/>
              </a:rPr>
              <a:t>Biomass owner – own &amp; control biomass materials</a:t>
            </a:r>
          </a:p>
          <a:p>
            <a:pPr marL="800100" lvl="1" indent="-342900">
              <a:buSzPct val="75000"/>
              <a:buFont typeface="Arial" panose="020B0604020202020204" pitchFamily="34" charset="0"/>
              <a:buChar char="•"/>
            </a:pPr>
            <a:r>
              <a:rPr lang="en-US" sz="2200" dirty="0">
                <a:latin typeface="Century Gothic" panose="020B0502020202020204" pitchFamily="34" charset="0"/>
              </a:rPr>
              <a:t>Risk management – offer indemnification/liability/business interruption insurance</a:t>
            </a:r>
          </a:p>
        </p:txBody>
      </p:sp>
      <p:pic>
        <p:nvPicPr>
          <p:cNvPr id="3" name="Picture 2" descr="Green Trees in Forest">
            <a:extLst>
              <a:ext uri="{FF2B5EF4-FFF2-40B4-BE49-F238E27FC236}">
                <a16:creationId xmlns:a16="http://schemas.microsoft.com/office/drawing/2014/main" id="{E6E57073-148B-76AD-DC90-7D8F00629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2911" y="1816675"/>
            <a:ext cx="5450820" cy="3632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372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2252-9A98-EBAB-516A-195A502E2F4F}"/>
              </a:ext>
            </a:extLst>
          </p:cNvPr>
          <p:cNvSpPr>
            <a:spLocks noGrp="1"/>
          </p:cNvSpPr>
          <p:nvPr>
            <p:ph type="title"/>
          </p:nvPr>
        </p:nvSpPr>
        <p:spPr>
          <a:xfrm>
            <a:off x="259952" y="194274"/>
            <a:ext cx="10366484" cy="860400"/>
          </a:xfrm>
        </p:spPr>
        <p:txBody>
          <a:bodyPr/>
          <a:lstStyle/>
          <a:p>
            <a:r>
              <a:rPr lang="en-US" dirty="0"/>
              <a:t>Geographic Focus and Support Services </a:t>
            </a:r>
          </a:p>
        </p:txBody>
      </p:sp>
      <p:sp>
        <p:nvSpPr>
          <p:cNvPr id="5" name="TextBox 4">
            <a:extLst>
              <a:ext uri="{FF2B5EF4-FFF2-40B4-BE49-F238E27FC236}">
                <a16:creationId xmlns:a16="http://schemas.microsoft.com/office/drawing/2014/main" id="{A938FAFD-CBA5-1452-4774-4B5DEBDDE5ED}"/>
              </a:ext>
            </a:extLst>
          </p:cNvPr>
          <p:cNvSpPr txBox="1"/>
          <p:nvPr/>
        </p:nvSpPr>
        <p:spPr>
          <a:xfrm>
            <a:off x="590211" y="1315600"/>
            <a:ext cx="7232600" cy="4493538"/>
          </a:xfrm>
          <a:prstGeom prst="rect">
            <a:avLst/>
          </a:prstGeom>
          <a:noFill/>
        </p:spPr>
        <p:txBody>
          <a:bodyPr wrap="square" rtlCol="0">
            <a:spAutoFit/>
          </a:bodyPr>
          <a:lstStyle/>
          <a:p>
            <a:pPr marL="804672" marR="0" indent="-342900">
              <a:spcBef>
                <a:spcPts val="0"/>
              </a:spcBef>
              <a:buFont typeface="Wingdings" panose="05000000000000000000" pitchFamily="2" charset="2"/>
              <a:buChar char="Ø"/>
            </a:pPr>
            <a:r>
              <a:rPr lang="en-US" sz="2200" b="1" kern="0" dirty="0">
                <a:effectLst/>
                <a:ea typeface="Times New Roman" panose="02020603050405020304" pitchFamily="18" charset="0"/>
                <a:cs typeface="Times New Roman" panose="02020603050405020304" pitchFamily="18" charset="0"/>
              </a:rPr>
              <a:t>Geographic Focus</a:t>
            </a:r>
            <a:endParaRPr lang="en-US" sz="2200" kern="100" dirty="0">
              <a:effectLst/>
              <a:ea typeface="Calibri" panose="020F0502020204030204" pitchFamily="34" charset="0"/>
              <a:cs typeface="Times New Roman" panose="02020603050405020304" pitchFamily="18" charset="0"/>
            </a:endParaRPr>
          </a:p>
          <a:p>
            <a:pPr marL="1261872" lvl="2" indent="-342900">
              <a:buSzPct val="75000"/>
              <a:buFont typeface="Arial" panose="020B0604020202020204" pitchFamily="34" charset="0"/>
              <a:buChar char="•"/>
              <a:tabLst>
                <a:tab pos="457200" algn="l"/>
              </a:tabLst>
            </a:pPr>
            <a:r>
              <a:rPr lang="en-US" sz="2200" dirty="0">
                <a:latin typeface="Century Gothic" panose="020B0502020202020204" pitchFamily="34" charset="0"/>
              </a:rPr>
              <a:t>Initial focus</a:t>
            </a:r>
          </a:p>
          <a:p>
            <a:pPr marL="1261872" lvl="2" indent="-342900">
              <a:buSzPct val="75000"/>
              <a:buFont typeface="Arial" panose="020B0604020202020204" pitchFamily="34" charset="0"/>
              <a:buChar char="•"/>
              <a:tabLst>
                <a:tab pos="457200" algn="l"/>
              </a:tabLst>
            </a:pPr>
            <a:r>
              <a:rPr lang="en-US" sz="2200" dirty="0">
                <a:latin typeface="Century Gothic" panose="020B0502020202020204" pitchFamily="34" charset="0"/>
              </a:rPr>
              <a:t>Potential expansion</a:t>
            </a:r>
          </a:p>
          <a:p>
            <a:pPr marL="918972" lvl="2">
              <a:buSzPct val="75000"/>
              <a:tabLst>
                <a:tab pos="457200" algn="l"/>
              </a:tabLst>
            </a:pPr>
            <a:endParaRPr lang="en-US" sz="2200" dirty="0">
              <a:latin typeface="Century Gothic" panose="020B0502020202020204" pitchFamily="34" charset="0"/>
            </a:endParaRPr>
          </a:p>
          <a:p>
            <a:pPr marL="804672" lvl="1" indent="-342900">
              <a:buSzPct val="100000"/>
              <a:buFont typeface="Wingdings" panose="05000000000000000000" pitchFamily="2" charset="2"/>
              <a:buChar char="Ø"/>
              <a:tabLst>
                <a:tab pos="457200" algn="l"/>
              </a:tabLst>
            </a:pPr>
            <a:r>
              <a:rPr lang="en-US" sz="2200" b="1" kern="0" dirty="0">
                <a:effectLst/>
                <a:ea typeface="Times New Roman" panose="02020603050405020304" pitchFamily="18" charset="0"/>
                <a:cs typeface="Times New Roman" panose="02020603050405020304" pitchFamily="18" charset="0"/>
              </a:rPr>
              <a:t>Support Services</a:t>
            </a:r>
            <a:endParaRPr lang="en-US" sz="2200" kern="100" dirty="0">
              <a:effectLst/>
              <a:ea typeface="Calibri" panose="020F0502020204030204" pitchFamily="34" charset="0"/>
              <a:cs typeface="Times New Roman" panose="02020603050405020304" pitchFamily="18" charset="0"/>
            </a:endParaRPr>
          </a:p>
          <a:p>
            <a:pPr marL="1261872" lvl="2" indent="-342900">
              <a:buSzPct val="75000"/>
              <a:buFont typeface="Arial" panose="020B0604020202020204" pitchFamily="34" charset="0"/>
              <a:buChar char="•"/>
              <a:tabLst>
                <a:tab pos="457200" algn="l"/>
              </a:tabLst>
            </a:pPr>
            <a:r>
              <a:rPr lang="en-US" sz="2200" kern="0" dirty="0">
                <a:effectLst/>
                <a:ea typeface="Times New Roman" panose="02020603050405020304" pitchFamily="18" charset="0"/>
                <a:cs typeface="Times New Roman" panose="02020603050405020304" pitchFamily="18" charset="0"/>
              </a:rPr>
              <a:t>Environmental review/permitting</a:t>
            </a:r>
            <a:endParaRPr lang="en-US" sz="2200" kern="100" dirty="0">
              <a:effectLst/>
              <a:ea typeface="Calibri" panose="020F0502020204030204" pitchFamily="34" charset="0"/>
              <a:cs typeface="Times New Roman" panose="02020603050405020304" pitchFamily="18" charset="0"/>
            </a:endParaRPr>
          </a:p>
          <a:p>
            <a:pPr marL="1261872" lvl="2" indent="-342900">
              <a:buSzPct val="75000"/>
              <a:buFont typeface="Arial" panose="020B0604020202020204" pitchFamily="34" charset="0"/>
              <a:buChar char="•"/>
              <a:tabLst>
                <a:tab pos="457200" algn="l"/>
              </a:tabLst>
            </a:pPr>
            <a:r>
              <a:rPr lang="en-US" sz="2200" kern="0" dirty="0">
                <a:effectLst/>
                <a:ea typeface="Times New Roman" panose="02020603050405020304" pitchFamily="18" charset="0"/>
                <a:cs typeface="Times New Roman" panose="02020603050405020304" pitchFamily="18" charset="0"/>
              </a:rPr>
              <a:t>Grant pursuit &amp; administration</a:t>
            </a:r>
            <a:endParaRPr lang="en-US" sz="2200" kern="100" dirty="0">
              <a:effectLst/>
              <a:ea typeface="Calibri" panose="020F0502020204030204" pitchFamily="34" charset="0"/>
              <a:cs typeface="Times New Roman" panose="02020603050405020304" pitchFamily="18" charset="0"/>
            </a:endParaRPr>
          </a:p>
          <a:p>
            <a:pPr marL="1261872" lvl="2" indent="-342900">
              <a:buSzPct val="75000"/>
              <a:buFont typeface="Arial" panose="020B0604020202020204" pitchFamily="34" charset="0"/>
              <a:buChar char="•"/>
              <a:tabLst>
                <a:tab pos="457200" algn="l"/>
              </a:tabLst>
            </a:pPr>
            <a:r>
              <a:rPr lang="en-US" sz="2200" kern="0" dirty="0">
                <a:effectLst/>
                <a:ea typeface="Times New Roman" panose="02020603050405020304" pitchFamily="18" charset="0"/>
                <a:cs typeface="Times New Roman" panose="02020603050405020304" pitchFamily="18" charset="0"/>
              </a:rPr>
              <a:t>Green waste </a:t>
            </a:r>
            <a:r>
              <a:rPr lang="en-US" sz="2200" kern="0" dirty="0">
                <a:ea typeface="Times New Roman" panose="02020603050405020304" pitchFamily="18" charset="0"/>
                <a:cs typeface="Times New Roman" panose="02020603050405020304" pitchFamily="18" charset="0"/>
              </a:rPr>
              <a:t>m</a:t>
            </a:r>
            <a:r>
              <a:rPr lang="en-US" sz="2200" kern="0" dirty="0">
                <a:effectLst/>
                <a:ea typeface="Times New Roman" panose="02020603050405020304" pitchFamily="18" charset="0"/>
                <a:cs typeface="Times New Roman" panose="02020603050405020304" pitchFamily="18" charset="0"/>
              </a:rPr>
              <a:t>anagement</a:t>
            </a:r>
          </a:p>
          <a:p>
            <a:pPr marL="918972" lvl="2">
              <a:buSzPct val="75000"/>
              <a:tabLst>
                <a:tab pos="457200" algn="l"/>
              </a:tabLst>
            </a:pPr>
            <a:endParaRPr lang="en-US" sz="2200" kern="100" dirty="0">
              <a:effectLst/>
              <a:ea typeface="Calibri" panose="020F0502020204030204" pitchFamily="34" charset="0"/>
              <a:cs typeface="Times New Roman" panose="02020603050405020304" pitchFamily="18" charset="0"/>
            </a:endParaRPr>
          </a:p>
          <a:p>
            <a:pPr marL="804672" marR="0" indent="-342900">
              <a:spcBef>
                <a:spcPts val="0"/>
              </a:spcBef>
              <a:buFont typeface="Wingdings" panose="05000000000000000000" pitchFamily="2" charset="2"/>
              <a:buChar char="Ø"/>
            </a:pPr>
            <a:r>
              <a:rPr lang="en-US" sz="2200" b="1" kern="0" dirty="0">
                <a:effectLst/>
                <a:ea typeface="Times New Roman" panose="02020603050405020304" pitchFamily="18" charset="0"/>
                <a:cs typeface="Times New Roman" panose="02020603050405020304" pitchFamily="18" charset="0"/>
              </a:rPr>
              <a:t>Future Considerations</a:t>
            </a:r>
            <a:endParaRPr lang="en-US" sz="2200" kern="100" dirty="0">
              <a:effectLst/>
              <a:ea typeface="Calibri" panose="020F0502020204030204" pitchFamily="34" charset="0"/>
              <a:cs typeface="Times New Roman" panose="02020603050405020304" pitchFamily="18" charset="0"/>
            </a:endParaRPr>
          </a:p>
          <a:p>
            <a:pPr marL="1261872" lvl="2" indent="-342900">
              <a:buSzPct val="75000"/>
              <a:buFont typeface="Arial" panose="020B0604020202020204" pitchFamily="34" charset="0"/>
              <a:buChar char="•"/>
              <a:tabLst>
                <a:tab pos="457200" algn="l"/>
              </a:tabLst>
            </a:pPr>
            <a:r>
              <a:rPr lang="en-US" sz="2200" kern="0" dirty="0">
                <a:effectLst/>
                <a:ea typeface="Times New Roman" panose="02020603050405020304" pitchFamily="18" charset="0"/>
                <a:cs typeface="Times New Roman" panose="02020603050405020304" pitchFamily="18" charset="0"/>
              </a:rPr>
              <a:t>Workforce training &amp; development</a:t>
            </a:r>
            <a:endParaRPr lang="en-US" sz="2200" kern="100" dirty="0">
              <a:effectLst/>
              <a:ea typeface="Calibri" panose="020F0502020204030204" pitchFamily="34" charset="0"/>
              <a:cs typeface="Times New Roman" panose="02020603050405020304" pitchFamily="18" charset="0"/>
            </a:endParaRPr>
          </a:p>
          <a:p>
            <a:pPr marL="1261872" lvl="2" indent="-342900">
              <a:buSzPct val="75000"/>
              <a:buFont typeface="Arial" panose="020B0604020202020204" pitchFamily="34" charset="0"/>
              <a:buChar char="•"/>
              <a:tabLst>
                <a:tab pos="457200" algn="l"/>
              </a:tabLst>
            </a:pPr>
            <a:r>
              <a:rPr lang="en-US" sz="2200" kern="0" dirty="0">
                <a:effectLst/>
                <a:ea typeface="Times New Roman" panose="02020603050405020304" pitchFamily="18" charset="0"/>
                <a:cs typeface="Times New Roman" panose="02020603050405020304" pitchFamily="18" charset="0"/>
              </a:rPr>
              <a:t>Subsidy programs</a:t>
            </a:r>
          </a:p>
          <a:p>
            <a:pPr marL="1261872" lvl="2" indent="-342900">
              <a:buSzPct val="75000"/>
              <a:buFont typeface="Arial" panose="020B0604020202020204" pitchFamily="34" charset="0"/>
              <a:buChar char="•"/>
              <a:tabLst>
                <a:tab pos="457200" algn="l"/>
              </a:tabLst>
            </a:pPr>
            <a:r>
              <a:rPr lang="en-US" sz="2200" kern="0" dirty="0">
                <a:effectLst/>
                <a:ea typeface="Times New Roman" panose="02020603050405020304" pitchFamily="18" charset="0"/>
                <a:cs typeface="Times New Roman" panose="02020603050405020304" pitchFamily="18" charset="0"/>
              </a:rPr>
              <a:t>Public outreach &amp; education</a:t>
            </a:r>
          </a:p>
        </p:txBody>
      </p:sp>
      <p:pic>
        <p:nvPicPr>
          <p:cNvPr id="6" name="Picture 5">
            <a:extLst>
              <a:ext uri="{FF2B5EF4-FFF2-40B4-BE49-F238E27FC236}">
                <a16:creationId xmlns:a16="http://schemas.microsoft.com/office/drawing/2014/main" id="{DAC1E9A8-5E21-D17D-C5B0-9AF96AAC7B7C}"/>
              </a:ext>
            </a:extLst>
          </p:cNvPr>
          <p:cNvPicPr>
            <a:picLocks noChangeAspect="1"/>
          </p:cNvPicPr>
          <p:nvPr/>
        </p:nvPicPr>
        <p:blipFill>
          <a:blip r:embed="rId3"/>
          <a:stretch>
            <a:fillRect/>
          </a:stretch>
        </p:blipFill>
        <p:spPr>
          <a:xfrm>
            <a:off x="7822811" y="1903955"/>
            <a:ext cx="3357646" cy="3510614"/>
          </a:xfrm>
          <a:prstGeom prst="rect">
            <a:avLst/>
          </a:prstGeom>
        </p:spPr>
      </p:pic>
    </p:spTree>
    <p:extLst>
      <p:ext uri="{BB962C8B-B14F-4D97-AF65-F5344CB8AC3E}">
        <p14:creationId xmlns:p14="http://schemas.microsoft.com/office/powerpoint/2010/main" val="3692890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2252-9A98-EBAB-516A-195A502E2F4F}"/>
              </a:ext>
            </a:extLst>
          </p:cNvPr>
          <p:cNvSpPr>
            <a:spLocks noGrp="1"/>
          </p:cNvSpPr>
          <p:nvPr>
            <p:ph type="title"/>
          </p:nvPr>
        </p:nvSpPr>
        <p:spPr>
          <a:xfrm>
            <a:off x="509334" y="374383"/>
            <a:ext cx="10366484" cy="860400"/>
          </a:xfrm>
        </p:spPr>
        <p:txBody>
          <a:bodyPr/>
          <a:lstStyle/>
          <a:p>
            <a:r>
              <a:rPr lang="en-US" sz="4000" dirty="0"/>
              <a:t>Future Work and Recommendations</a:t>
            </a:r>
            <a:r>
              <a:rPr lang="en-US" dirty="0"/>
              <a:t> </a:t>
            </a:r>
          </a:p>
        </p:txBody>
      </p:sp>
      <p:sp>
        <p:nvSpPr>
          <p:cNvPr id="3" name="TextBox 2">
            <a:extLst>
              <a:ext uri="{FF2B5EF4-FFF2-40B4-BE49-F238E27FC236}">
                <a16:creationId xmlns:a16="http://schemas.microsoft.com/office/drawing/2014/main" id="{6D7F158F-911D-E96C-D558-2270D26B9A81}"/>
              </a:ext>
            </a:extLst>
          </p:cNvPr>
          <p:cNvSpPr txBox="1"/>
          <p:nvPr/>
        </p:nvSpPr>
        <p:spPr>
          <a:xfrm>
            <a:off x="719542" y="1860796"/>
            <a:ext cx="5080009" cy="3570208"/>
          </a:xfrm>
          <a:prstGeom prst="rect">
            <a:avLst/>
          </a:prstGeom>
          <a:noFill/>
        </p:spPr>
        <p:txBody>
          <a:bodyPr wrap="square" rtlCol="0">
            <a:spAutoFit/>
          </a:bodyPr>
          <a:lstStyle/>
          <a:p>
            <a:pPr marL="342900" indent="-342900">
              <a:spcAft>
                <a:spcPts val="1200"/>
              </a:spcAft>
              <a:buFont typeface="Wingdings" panose="05000000000000000000" pitchFamily="2" charset="2"/>
              <a:buChar char="Ø"/>
            </a:pPr>
            <a:r>
              <a:rPr lang="en-US" sz="2200" dirty="0"/>
              <a:t>Establishment of biomass aggregation hub</a:t>
            </a:r>
          </a:p>
          <a:p>
            <a:pPr marL="342900" indent="-342900">
              <a:spcAft>
                <a:spcPts val="1200"/>
              </a:spcAft>
              <a:buFont typeface="Wingdings" panose="05000000000000000000" pitchFamily="2" charset="2"/>
              <a:buChar char="Ø"/>
            </a:pPr>
            <a:r>
              <a:rPr lang="en-US" sz="2200" dirty="0"/>
              <a:t>Geographic focus &amp; membership</a:t>
            </a:r>
          </a:p>
          <a:p>
            <a:pPr marL="342900" indent="-342900">
              <a:spcAft>
                <a:spcPts val="1200"/>
              </a:spcAft>
              <a:buFont typeface="Wingdings" panose="05000000000000000000" pitchFamily="2" charset="2"/>
              <a:buChar char="Ø"/>
            </a:pPr>
            <a:r>
              <a:rPr lang="en-US" sz="2200" dirty="0"/>
              <a:t>Pilot programs</a:t>
            </a:r>
          </a:p>
          <a:p>
            <a:pPr marL="342900" indent="-342900">
              <a:spcAft>
                <a:spcPts val="1200"/>
              </a:spcAft>
              <a:buFont typeface="Wingdings" panose="05000000000000000000" pitchFamily="2" charset="2"/>
              <a:buChar char="Ø"/>
            </a:pPr>
            <a:r>
              <a:rPr lang="en-US" sz="2200" dirty="0"/>
              <a:t>Advocacy &amp; policy implementation</a:t>
            </a:r>
          </a:p>
          <a:p>
            <a:pPr marL="342900" indent="-342900">
              <a:spcAft>
                <a:spcPts val="1200"/>
              </a:spcAft>
              <a:buFont typeface="Wingdings" panose="05000000000000000000" pitchFamily="2" charset="2"/>
              <a:buChar char="Ø"/>
            </a:pPr>
            <a:r>
              <a:rPr lang="en-US" sz="2200" dirty="0"/>
              <a:t>Financial strategies</a:t>
            </a:r>
          </a:p>
          <a:p>
            <a:pPr marL="342900" indent="-342900">
              <a:spcAft>
                <a:spcPts val="1200"/>
              </a:spcAft>
              <a:buFont typeface="Wingdings" panose="05000000000000000000" pitchFamily="2" charset="2"/>
              <a:buChar char="Ø"/>
            </a:pPr>
            <a:r>
              <a:rPr lang="en-US" sz="2200" dirty="0"/>
              <a:t>Public outreach &amp; education</a:t>
            </a:r>
          </a:p>
        </p:txBody>
      </p:sp>
      <p:pic>
        <p:nvPicPr>
          <p:cNvPr id="4" name="Picture 3">
            <a:extLst>
              <a:ext uri="{FF2B5EF4-FFF2-40B4-BE49-F238E27FC236}">
                <a16:creationId xmlns:a16="http://schemas.microsoft.com/office/drawing/2014/main" id="{D0AD822E-72E0-E5BA-3A35-443A4D7DF90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96000" y="1860796"/>
            <a:ext cx="5358167" cy="3570207"/>
          </a:xfrm>
          <a:prstGeom prst="rect">
            <a:avLst/>
          </a:prstGeom>
        </p:spPr>
      </p:pic>
    </p:spTree>
    <p:extLst>
      <p:ext uri="{BB962C8B-B14F-4D97-AF65-F5344CB8AC3E}">
        <p14:creationId xmlns:p14="http://schemas.microsoft.com/office/powerpoint/2010/main" val="3898682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2252-9A98-EBAB-516A-195A502E2F4F}"/>
              </a:ext>
            </a:extLst>
          </p:cNvPr>
          <p:cNvSpPr>
            <a:spLocks noGrp="1"/>
          </p:cNvSpPr>
          <p:nvPr>
            <p:ph type="title"/>
          </p:nvPr>
        </p:nvSpPr>
        <p:spPr>
          <a:xfrm>
            <a:off x="608079" y="333659"/>
            <a:ext cx="10366484" cy="860400"/>
          </a:xfrm>
        </p:spPr>
        <p:txBody>
          <a:bodyPr/>
          <a:lstStyle/>
          <a:p>
            <a:r>
              <a:rPr lang="en-US" dirty="0"/>
              <a:t>Conclusion/Next Steps</a:t>
            </a:r>
          </a:p>
        </p:txBody>
      </p:sp>
      <p:sp>
        <p:nvSpPr>
          <p:cNvPr id="5" name="TextBox 4">
            <a:extLst>
              <a:ext uri="{FF2B5EF4-FFF2-40B4-BE49-F238E27FC236}">
                <a16:creationId xmlns:a16="http://schemas.microsoft.com/office/drawing/2014/main" id="{A938FAFD-CBA5-1452-4774-4B5DEBDDE5ED}"/>
              </a:ext>
            </a:extLst>
          </p:cNvPr>
          <p:cNvSpPr txBox="1"/>
          <p:nvPr/>
        </p:nvSpPr>
        <p:spPr>
          <a:xfrm>
            <a:off x="608079" y="1636639"/>
            <a:ext cx="5227529" cy="3689408"/>
          </a:xfrm>
          <a:prstGeom prst="rect">
            <a:avLst/>
          </a:prstGeom>
          <a:noFill/>
        </p:spPr>
        <p:txBody>
          <a:bodyPr wrap="square" rtlCol="0">
            <a:spAutoFit/>
          </a:bodyPr>
          <a:lstStyle/>
          <a:p>
            <a:pPr marL="342900" marR="0" lvl="0" indent="-342900">
              <a:spcBef>
                <a:spcPts val="0"/>
              </a:spcBef>
              <a:spcAft>
                <a:spcPts val="1200"/>
              </a:spcAft>
              <a:buSzPct val="75000"/>
              <a:buFont typeface="Wingdings" panose="05000000000000000000" pitchFamily="2" charset="2"/>
              <a:buChar char="Ø"/>
              <a:tabLst>
                <a:tab pos="457200" algn="l"/>
              </a:tabLst>
            </a:pPr>
            <a:r>
              <a:rPr lang="en-US" sz="2200" kern="0" dirty="0">
                <a:effectLst/>
                <a:ea typeface="Times New Roman" panose="02020603050405020304" pitchFamily="18" charset="0"/>
                <a:cs typeface="Times New Roman" panose="02020603050405020304" pitchFamily="18" charset="0"/>
              </a:rPr>
              <a:t>Stakeholder engagement</a:t>
            </a:r>
          </a:p>
          <a:p>
            <a:pPr marL="342900" marR="0" lvl="0" indent="-342900">
              <a:spcBef>
                <a:spcPts val="0"/>
              </a:spcBef>
              <a:spcAft>
                <a:spcPts val="1200"/>
              </a:spcAft>
              <a:buSzPct val="75000"/>
              <a:buFont typeface="Wingdings" panose="05000000000000000000" pitchFamily="2" charset="2"/>
              <a:buChar char="Ø"/>
              <a:tabLst>
                <a:tab pos="457200" algn="l"/>
              </a:tabLst>
            </a:pPr>
            <a:r>
              <a:rPr lang="en-US" sz="2200" kern="0" dirty="0">
                <a:ea typeface="Calibri" panose="020F0502020204030204" pitchFamily="34" charset="0"/>
                <a:cs typeface="Times New Roman" panose="02020603050405020304" pitchFamily="18" charset="0"/>
              </a:rPr>
              <a:t>Detailed model/financing analyses </a:t>
            </a:r>
          </a:p>
          <a:p>
            <a:pPr marL="342900" marR="0" lvl="0" indent="-342900">
              <a:spcBef>
                <a:spcPts val="0"/>
              </a:spcBef>
              <a:spcAft>
                <a:spcPts val="1200"/>
              </a:spcAft>
              <a:buSzPct val="75000"/>
              <a:buFont typeface="Wingdings" panose="05000000000000000000" pitchFamily="2" charset="2"/>
              <a:buChar char="Ø"/>
              <a:tabLst>
                <a:tab pos="457200" algn="l"/>
              </a:tabLst>
            </a:pPr>
            <a:r>
              <a:rPr lang="en-US" sz="2200" kern="0" dirty="0">
                <a:effectLst/>
                <a:ea typeface="Calibri" panose="020F0502020204030204" pitchFamily="34" charset="0"/>
                <a:cs typeface="Times New Roman" panose="02020603050405020304" pitchFamily="18" charset="0"/>
              </a:rPr>
              <a:t>Pilot program </a:t>
            </a:r>
            <a:r>
              <a:rPr lang="en-US" sz="2200" kern="0" dirty="0">
                <a:ea typeface="Calibri" panose="020F0502020204030204" pitchFamily="34" charset="0"/>
                <a:cs typeface="Times New Roman" panose="02020603050405020304" pitchFamily="18" charset="0"/>
              </a:rPr>
              <a:t>i</a:t>
            </a:r>
            <a:r>
              <a:rPr lang="en-US" sz="2200" kern="0" dirty="0">
                <a:effectLst/>
                <a:ea typeface="Calibri" panose="020F0502020204030204" pitchFamily="34" charset="0"/>
                <a:cs typeface="Times New Roman" panose="02020603050405020304" pitchFamily="18" charset="0"/>
              </a:rPr>
              <a:t>mplementation </a:t>
            </a:r>
          </a:p>
          <a:p>
            <a:pPr marL="342900" marR="0" lvl="0" indent="-342900">
              <a:spcBef>
                <a:spcPts val="0"/>
              </a:spcBef>
              <a:spcAft>
                <a:spcPts val="1200"/>
              </a:spcAft>
              <a:buSzPct val="75000"/>
              <a:buFont typeface="Wingdings" panose="05000000000000000000" pitchFamily="2" charset="2"/>
              <a:buChar char="Ø"/>
              <a:tabLst>
                <a:tab pos="457200" algn="l"/>
              </a:tabLst>
            </a:pPr>
            <a:r>
              <a:rPr lang="en-US" sz="2200" kern="0" dirty="0">
                <a:ea typeface="Calibri" panose="020F0502020204030204" pitchFamily="34" charset="0"/>
                <a:cs typeface="Times New Roman" panose="02020603050405020304" pitchFamily="18" charset="0"/>
              </a:rPr>
              <a:t>Policy advocacy </a:t>
            </a:r>
          </a:p>
          <a:p>
            <a:pPr marL="342900" marR="0" lvl="0" indent="-342900">
              <a:spcBef>
                <a:spcPts val="0"/>
              </a:spcBef>
              <a:spcAft>
                <a:spcPts val="1200"/>
              </a:spcAft>
              <a:buSzPct val="75000"/>
              <a:buFont typeface="Wingdings" panose="05000000000000000000" pitchFamily="2" charset="2"/>
              <a:buChar char="Ø"/>
              <a:tabLst>
                <a:tab pos="457200" algn="l"/>
              </a:tabLst>
            </a:pPr>
            <a:r>
              <a:rPr lang="en-US" sz="2200" kern="0" dirty="0">
                <a:effectLst/>
                <a:ea typeface="Calibri" panose="020F0502020204030204" pitchFamily="34" charset="0"/>
                <a:cs typeface="Times New Roman" panose="02020603050405020304" pitchFamily="18" charset="0"/>
              </a:rPr>
              <a:t>Financial considerations</a:t>
            </a:r>
          </a:p>
          <a:p>
            <a:pPr marL="342900" marR="0" lvl="0" indent="-342900">
              <a:spcBef>
                <a:spcPts val="0"/>
              </a:spcBef>
              <a:spcAft>
                <a:spcPts val="1200"/>
              </a:spcAft>
              <a:buSzPct val="75000"/>
              <a:buFont typeface="Wingdings" panose="05000000000000000000" pitchFamily="2" charset="2"/>
              <a:buChar char="Ø"/>
              <a:tabLst>
                <a:tab pos="457200" algn="l"/>
              </a:tabLst>
            </a:pPr>
            <a:r>
              <a:rPr lang="en-US" sz="2200" kern="0" dirty="0">
                <a:ea typeface="Calibri" panose="020F0502020204030204" pitchFamily="34" charset="0"/>
                <a:cs typeface="Times New Roman" panose="02020603050405020304" pitchFamily="18" charset="0"/>
              </a:rPr>
              <a:t>Public outreach</a:t>
            </a:r>
            <a:endParaRPr lang="en-US" sz="2200" kern="100" dirty="0">
              <a:effectLst/>
              <a:ea typeface="Calibri" panose="020F0502020204030204" pitchFamily="34" charset="0"/>
              <a:cs typeface="Times New Roman" panose="02020603050405020304" pitchFamily="18" charset="0"/>
            </a:endParaRPr>
          </a:p>
          <a:p>
            <a:pPr marR="0">
              <a:lnSpc>
                <a:spcPct val="107000"/>
              </a:lnSpc>
              <a:spcBef>
                <a:spcPts val="0"/>
              </a:spcBef>
              <a:spcAft>
                <a:spcPts val="800"/>
              </a:spcAft>
            </a:pPr>
            <a:endParaRPr lang="en-US" sz="2000" kern="100" dirty="0">
              <a:effectLst/>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EF92EA5-CEB9-4136-7430-862D7CE2E394}"/>
              </a:ext>
            </a:extLst>
          </p:cNvPr>
          <p:cNvPicPr>
            <a:picLocks noChangeAspect="1"/>
          </p:cNvPicPr>
          <p:nvPr/>
        </p:nvPicPr>
        <p:blipFill>
          <a:blip r:embed="rId3"/>
          <a:stretch>
            <a:fillRect/>
          </a:stretch>
        </p:blipFill>
        <p:spPr>
          <a:xfrm>
            <a:off x="6096000" y="1601338"/>
            <a:ext cx="5227529" cy="3920647"/>
          </a:xfrm>
          <a:prstGeom prst="rect">
            <a:avLst/>
          </a:prstGeom>
        </p:spPr>
      </p:pic>
    </p:spTree>
    <p:extLst>
      <p:ext uri="{BB962C8B-B14F-4D97-AF65-F5344CB8AC3E}">
        <p14:creationId xmlns:p14="http://schemas.microsoft.com/office/powerpoint/2010/main" val="3689133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7A593-7259-1494-5DA6-85FEA20F1EEB}"/>
              </a:ext>
            </a:extLst>
          </p:cNvPr>
          <p:cNvSpPr>
            <a:spLocks noGrp="1"/>
          </p:cNvSpPr>
          <p:nvPr>
            <p:ph type="ctrTitle"/>
          </p:nvPr>
        </p:nvSpPr>
        <p:spPr/>
        <p:txBody>
          <a:bodyPr/>
          <a:lstStyle/>
          <a:p>
            <a:r>
              <a:rPr lang="en-US" sz="4200" dirty="0"/>
              <a:t>Biomass Supply Report </a:t>
            </a:r>
            <a:br>
              <a:rPr lang="en-US" sz="4200" dirty="0"/>
            </a:br>
            <a:r>
              <a:rPr lang="en-US" sz="4200" dirty="0"/>
              <a:t>(Ophir Case Study)</a:t>
            </a:r>
          </a:p>
        </p:txBody>
      </p:sp>
      <p:sp>
        <p:nvSpPr>
          <p:cNvPr id="3" name="Subtitle 2">
            <a:extLst>
              <a:ext uri="{FF2B5EF4-FFF2-40B4-BE49-F238E27FC236}">
                <a16:creationId xmlns:a16="http://schemas.microsoft.com/office/drawing/2014/main" id="{36BE8FFA-DE6F-6B15-5B93-FC32F85E0858}"/>
              </a:ext>
            </a:extLst>
          </p:cNvPr>
          <p:cNvSpPr>
            <a:spLocks noGrp="1"/>
          </p:cNvSpPr>
          <p:nvPr>
            <p:ph type="subTitle" idx="1"/>
          </p:nvPr>
        </p:nvSpPr>
        <p:spPr/>
        <p:txBody>
          <a:bodyPr/>
          <a:lstStyle/>
          <a:p>
            <a:r>
              <a:rPr lang="en-US" cap="none" dirty="0">
                <a:solidFill>
                  <a:schemeClr val="tx1"/>
                </a:solidFill>
              </a:rPr>
              <a:t>Summary of Findings and Recommendations</a:t>
            </a:r>
          </a:p>
          <a:p>
            <a:r>
              <a:rPr lang="en-US" dirty="0"/>
              <a:t>Presented by Camille Swezy, </a:t>
            </a:r>
            <a:r>
              <a:rPr lang="en-US" dirty="0" err="1"/>
              <a:t>clere</a:t>
            </a:r>
            <a:r>
              <a:rPr lang="en-US" dirty="0"/>
              <a:t> inc. </a:t>
            </a:r>
            <a:endParaRPr lang="en-US" cap="none" dirty="0"/>
          </a:p>
          <a:p>
            <a:endParaRPr lang="en-US" dirty="0"/>
          </a:p>
        </p:txBody>
      </p:sp>
    </p:spTree>
    <p:extLst>
      <p:ext uri="{BB962C8B-B14F-4D97-AF65-F5344CB8AC3E}">
        <p14:creationId xmlns:p14="http://schemas.microsoft.com/office/powerpoint/2010/main" val="1810993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4" name="Picture 43">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5" name="Oval 44">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46" name="Picture 4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7" name="Picture 4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8" name="Rectangle 47">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9" name="Rectangle 48">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2BD58653-0FB4-205E-95B8-A106B295CA61}"/>
              </a:ext>
            </a:extLst>
          </p:cNvPr>
          <p:cNvSpPr>
            <a:spLocks noGrp="1"/>
          </p:cNvSpPr>
          <p:nvPr>
            <p:ph type="title"/>
          </p:nvPr>
        </p:nvSpPr>
        <p:spPr>
          <a:xfrm>
            <a:off x="8000837" y="1028238"/>
            <a:ext cx="3543464" cy="2911928"/>
          </a:xfrm>
        </p:spPr>
        <p:txBody>
          <a:bodyPr vert="horz" lIns="91440" tIns="45720" rIns="91440" bIns="45720" rtlCol="0" anchor="b">
            <a:normAutofit/>
          </a:bodyPr>
          <a:lstStyle/>
          <a:p>
            <a:pPr defTabSz="457200">
              <a:lnSpc>
                <a:spcPct val="90000"/>
              </a:lnSpc>
            </a:pPr>
            <a:r>
              <a:rPr lang="en-US" sz="4100" dirty="0">
                <a:solidFill>
                  <a:srgbClr val="EBEBEB"/>
                </a:solidFill>
              </a:rPr>
              <a:t>Arbor Energy Facility – Ophir, CA</a:t>
            </a:r>
          </a:p>
        </p:txBody>
      </p:sp>
      <p:sp>
        <p:nvSpPr>
          <p:cNvPr id="3" name="Text Placeholder 2">
            <a:extLst>
              <a:ext uri="{FF2B5EF4-FFF2-40B4-BE49-F238E27FC236}">
                <a16:creationId xmlns:a16="http://schemas.microsoft.com/office/drawing/2014/main" id="{4068AAED-D3A3-E028-2B74-38D96A50B2F6}"/>
              </a:ext>
            </a:extLst>
          </p:cNvPr>
          <p:cNvSpPr>
            <a:spLocks noGrp="1"/>
          </p:cNvSpPr>
          <p:nvPr>
            <p:ph type="body" idx="1"/>
          </p:nvPr>
        </p:nvSpPr>
        <p:spPr>
          <a:xfrm>
            <a:off x="7973137" y="4588329"/>
            <a:ext cx="3571163" cy="1621508"/>
          </a:xfrm>
        </p:spPr>
        <p:txBody>
          <a:bodyPr vert="horz" lIns="91440" tIns="45720" rIns="91440" bIns="45720" rtlCol="0" anchor="t">
            <a:normAutofit/>
          </a:bodyPr>
          <a:lstStyle/>
          <a:p>
            <a:pPr defTabSz="457200">
              <a:lnSpc>
                <a:spcPct val="90000"/>
              </a:lnSpc>
              <a:spcBef>
                <a:spcPts val="1000"/>
              </a:spcBef>
            </a:pPr>
            <a:r>
              <a:rPr lang="en-US" sz="1800" cap="none" dirty="0">
                <a:solidFill>
                  <a:schemeClr val="tx2">
                    <a:lumMod val="40000"/>
                    <a:lumOff val="60000"/>
                  </a:schemeClr>
                </a:solidFill>
              </a:rPr>
              <a:t>3 MW to be exported to grid</a:t>
            </a:r>
          </a:p>
          <a:p>
            <a:pPr defTabSz="457200">
              <a:lnSpc>
                <a:spcPct val="90000"/>
              </a:lnSpc>
              <a:spcBef>
                <a:spcPts val="1000"/>
              </a:spcBef>
            </a:pPr>
            <a:r>
              <a:rPr lang="en-US" sz="1800" cap="none" dirty="0">
                <a:solidFill>
                  <a:schemeClr val="tx2">
                    <a:lumMod val="40000"/>
                    <a:lumOff val="60000"/>
                  </a:schemeClr>
                </a:solidFill>
              </a:rPr>
              <a:t>5 MW for on-site uses</a:t>
            </a:r>
          </a:p>
          <a:p>
            <a:pPr defTabSz="457200">
              <a:lnSpc>
                <a:spcPct val="90000"/>
              </a:lnSpc>
              <a:spcBef>
                <a:spcPts val="1000"/>
              </a:spcBef>
            </a:pPr>
            <a:r>
              <a:rPr lang="en-US" sz="1800" cap="none" dirty="0">
                <a:solidFill>
                  <a:schemeClr val="tx2">
                    <a:lumMod val="40000"/>
                    <a:lumOff val="60000"/>
                  </a:schemeClr>
                </a:solidFill>
              </a:rPr>
              <a:t>35,000 BDT of biomass per year</a:t>
            </a:r>
          </a:p>
        </p:txBody>
      </p:sp>
      <p:sp>
        <p:nvSpPr>
          <p:cNvPr id="50"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4" name="Picture 3" descr="[Image]">
            <a:extLst>
              <a:ext uri="{FF2B5EF4-FFF2-40B4-BE49-F238E27FC236}">
                <a16:creationId xmlns:a16="http://schemas.microsoft.com/office/drawing/2014/main" id="{8DE73F4F-7DCE-7746-C2D6-260FEE05A707}"/>
              </a:ext>
            </a:extLst>
          </p:cNvPr>
          <p:cNvPicPr>
            <a:picLocks noChangeAspect="1"/>
          </p:cNvPicPr>
          <p:nvPr/>
        </p:nvPicPr>
        <p:blipFill rotWithShape="1">
          <a:blip r:embed="rId8">
            <a:extLst>
              <a:ext uri="{28A0092B-C50C-407E-A947-70E740481C1C}">
                <a14:useLocalDpi xmlns:a14="http://schemas.microsoft.com/office/drawing/2010/main" val="0"/>
              </a:ext>
            </a:extLst>
          </a:blip>
          <a:srcRect l="16796" r="11636" b="1"/>
          <a:stretch/>
        </p:blipFill>
        <p:spPr bwMode="auto">
          <a:xfrm>
            <a:off x="20" y="10"/>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a:noFill/>
        </p:spPr>
      </p:pic>
      <p:sp>
        <p:nvSpPr>
          <p:cNvPr id="42" name="Rectangle 41">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51796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Content Placeholder 4">
            <a:extLst>
              <a:ext uri="{FF2B5EF4-FFF2-40B4-BE49-F238E27FC236}">
                <a16:creationId xmlns:a16="http://schemas.microsoft.com/office/drawing/2014/main" id="{1C7B2672-DBC8-57EB-84C2-0B043C71829E}"/>
              </a:ext>
            </a:extLst>
          </p:cNvPr>
          <p:cNvSpPr>
            <a:spLocks noGrp="1"/>
          </p:cNvSpPr>
          <p:nvPr>
            <p:ph idx="1"/>
          </p:nvPr>
        </p:nvSpPr>
        <p:spPr>
          <a:xfrm>
            <a:off x="648930" y="2438400"/>
            <a:ext cx="6188189" cy="3785419"/>
          </a:xfrm>
        </p:spPr>
        <p:txBody>
          <a:bodyPr>
            <a:normAutofit/>
          </a:bodyPr>
          <a:lstStyle/>
          <a:p>
            <a:r>
              <a:rPr lang="en-US" sz="3600" dirty="0">
                <a:solidFill>
                  <a:srgbClr val="FFFFFF"/>
                </a:solidFill>
              </a:rPr>
              <a:t>TCSI Landscape: </a:t>
            </a:r>
          </a:p>
          <a:p>
            <a:pPr marL="0" indent="0">
              <a:buNone/>
            </a:pPr>
            <a:r>
              <a:rPr lang="en-US" sz="3401" dirty="0">
                <a:solidFill>
                  <a:srgbClr val="FFFFFF"/>
                </a:solidFill>
              </a:rPr>
              <a:t>610,000 acres over 20 years = 320,000 BDT per year </a:t>
            </a:r>
          </a:p>
        </p:txBody>
      </p:sp>
      <p:sp>
        <p:nvSpPr>
          <p:cNvPr id="14"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7" name="Picture 6">
            <a:extLst>
              <a:ext uri="{FF2B5EF4-FFF2-40B4-BE49-F238E27FC236}">
                <a16:creationId xmlns:a16="http://schemas.microsoft.com/office/drawing/2014/main" id="{F0B00F82-64CE-F11D-896A-984429D17CD1}"/>
              </a:ext>
            </a:extLst>
          </p:cNvPr>
          <p:cNvPicPr>
            <a:picLocks noChangeAspect="1"/>
          </p:cNvPicPr>
          <p:nvPr/>
        </p:nvPicPr>
        <p:blipFill rotWithShape="1">
          <a:blip r:embed="rId4"/>
          <a:srcRect l="904" r="6013"/>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2521107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6FE2D979-A3CE-6C1F-C50A-DA632467A491}"/>
              </a:ext>
            </a:extLst>
          </p:cNvPr>
          <p:cNvSpPr>
            <a:spLocks noGrp="1"/>
          </p:cNvSpPr>
          <p:nvPr>
            <p:ph type="title"/>
          </p:nvPr>
        </p:nvSpPr>
        <p:spPr/>
        <p:txBody>
          <a:bodyPr/>
          <a:lstStyle/>
          <a:p>
            <a:r>
              <a:rPr lang="en-US" dirty="0"/>
              <a:t>Timber Harvesting is Relatively Active in TCS Region</a:t>
            </a:r>
          </a:p>
        </p:txBody>
      </p:sp>
      <p:graphicFrame>
        <p:nvGraphicFramePr>
          <p:cNvPr id="12" name="Content Placeholder 11">
            <a:extLst>
              <a:ext uri="{FF2B5EF4-FFF2-40B4-BE49-F238E27FC236}">
                <a16:creationId xmlns:a16="http://schemas.microsoft.com/office/drawing/2014/main" id="{43D8A213-AD6E-5F2D-03E9-FAFF6F76DC0E}"/>
              </a:ext>
            </a:extLst>
          </p:cNvPr>
          <p:cNvGraphicFramePr>
            <a:graphicFrameLocks noGrp="1"/>
          </p:cNvGraphicFramePr>
          <p:nvPr>
            <p:ph idx="4294967295"/>
          </p:nvPr>
        </p:nvGraphicFramePr>
        <p:xfrm>
          <a:off x="502920" y="2212409"/>
          <a:ext cx="10849232" cy="3183694"/>
        </p:xfrm>
        <a:graphic>
          <a:graphicData uri="http://schemas.openxmlformats.org/drawingml/2006/table">
            <a:tbl>
              <a:tblPr firstRow="1" bandRow="1">
                <a:tableStyleId>{00A15C55-8517-42AA-B614-E9B94910E393}</a:tableStyleId>
              </a:tblPr>
              <a:tblGrid>
                <a:gridCol w="5424616">
                  <a:extLst>
                    <a:ext uri="{9D8B030D-6E8A-4147-A177-3AD203B41FA5}">
                      <a16:colId xmlns:a16="http://schemas.microsoft.com/office/drawing/2014/main" val="507709876"/>
                    </a:ext>
                  </a:extLst>
                </a:gridCol>
                <a:gridCol w="5424616">
                  <a:extLst>
                    <a:ext uri="{9D8B030D-6E8A-4147-A177-3AD203B41FA5}">
                      <a16:colId xmlns:a16="http://schemas.microsoft.com/office/drawing/2014/main" val="2875816685"/>
                    </a:ext>
                  </a:extLst>
                </a:gridCol>
              </a:tblGrid>
              <a:tr h="665379">
                <a:tc gridSpan="2">
                  <a:txBody>
                    <a:bodyPr/>
                    <a:lstStyle/>
                    <a:p>
                      <a:pPr marL="0" marR="0">
                        <a:lnSpc>
                          <a:spcPct val="107000"/>
                        </a:lnSpc>
                        <a:spcBef>
                          <a:spcPts val="0"/>
                        </a:spcBef>
                        <a:spcAft>
                          <a:spcPts val="0"/>
                        </a:spcAf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Average Annual Volumes of Timber/Biomass in TCS Region (2016 – 2022)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212608043"/>
                  </a:ext>
                </a:extLst>
              </a:tr>
              <a:tr h="1361599">
                <a:tc>
                  <a:txBody>
                    <a:bodyPr/>
                    <a:lstStyle/>
                    <a:p>
                      <a:pPr marL="0" marR="0">
                        <a:lnSpc>
                          <a:spcPct val="107000"/>
                        </a:lnSpc>
                        <a:spcBef>
                          <a:spcPts val="0"/>
                        </a:spcBef>
                        <a:spcAft>
                          <a:spcPts val="0"/>
                        </a:spcAft>
                      </a:pPr>
                      <a:r>
                        <a:rPr lang="en-US" sz="2400" kern="100">
                          <a:effectLst/>
                          <a:latin typeface="Calibri" panose="020F0502020204030204" pitchFamily="34" charset="0"/>
                          <a:ea typeface="Calibri" panose="020F0502020204030204" pitchFamily="34" charset="0"/>
                          <a:cs typeface="Times New Roman" panose="02020603050405020304" pitchFamily="18" charset="0"/>
                        </a:rPr>
                        <a:t>Annual Volume of Timber Harvested</a:t>
                      </a:r>
                    </a:p>
                  </a:txBody>
                  <a:tcPr marL="68580" marR="68580" marT="0" marB="0"/>
                </a:tc>
                <a:tc>
                  <a:txBody>
                    <a:bodyPr/>
                    <a:lstStyle/>
                    <a:p>
                      <a:pPr marL="0" marR="0">
                        <a:lnSpc>
                          <a:spcPct val="107000"/>
                        </a:lnSpc>
                        <a:spcBef>
                          <a:spcPts val="0"/>
                        </a:spcBef>
                        <a:spcAft>
                          <a:spcPts val="0"/>
                        </a:spcAft>
                      </a:pPr>
                      <a:r>
                        <a:rPr lang="en-US" sz="24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115,915 MBF</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2392975"/>
                  </a:ext>
                </a:extLst>
              </a:tr>
              <a:tr h="665379">
                <a:tc>
                  <a:txBody>
                    <a:bodyPr/>
                    <a:lstStyle/>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Annual Biomass Generated (from timber harvests – likely consumed by Rio Bravo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etc</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tc>
                <a:tc>
                  <a:txBody>
                    <a:bodyPr/>
                    <a:lstStyle/>
                    <a:p>
                      <a:pPr marL="0" marR="0">
                        <a:lnSpc>
                          <a:spcPct val="107000"/>
                        </a:lnSpc>
                        <a:spcBef>
                          <a:spcPts val="0"/>
                        </a:spcBef>
                        <a:spcAft>
                          <a:spcPts val="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~104,323.5 BDT</a:t>
                      </a:r>
                    </a:p>
                  </a:txBody>
                  <a:tcPr marL="68580" marR="68580" marT="0" marB="0"/>
                </a:tc>
                <a:extLst>
                  <a:ext uri="{0D108BD9-81ED-4DB2-BD59-A6C34878D82A}">
                    <a16:rowId xmlns:a16="http://schemas.microsoft.com/office/drawing/2014/main" val="3840386552"/>
                  </a:ext>
                </a:extLst>
              </a:tr>
            </a:tbl>
          </a:graphicData>
        </a:graphic>
      </p:graphicFrame>
      <p:sp>
        <p:nvSpPr>
          <p:cNvPr id="13" name="TextBox 12">
            <a:extLst>
              <a:ext uri="{FF2B5EF4-FFF2-40B4-BE49-F238E27FC236}">
                <a16:creationId xmlns:a16="http://schemas.microsoft.com/office/drawing/2014/main" id="{BABC84D3-CA22-6EF7-5C99-FFEA51FD9FBF}"/>
              </a:ext>
            </a:extLst>
          </p:cNvPr>
          <p:cNvSpPr txBox="1"/>
          <p:nvPr/>
        </p:nvSpPr>
        <p:spPr>
          <a:xfrm>
            <a:off x="5820032" y="5659395"/>
            <a:ext cx="647965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Source: CA Department of Tax and Fee Administration</a:t>
            </a:r>
          </a:p>
        </p:txBody>
      </p:sp>
    </p:spTree>
    <p:extLst>
      <p:ext uri="{BB962C8B-B14F-4D97-AF65-F5344CB8AC3E}">
        <p14:creationId xmlns:p14="http://schemas.microsoft.com/office/powerpoint/2010/main" val="998194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2" name="Picture 3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4" name="Oval 3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36" name="Picture 3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8" name="Picture 3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0" name="Rectangle 3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331E456D-3922-1AF6-17BB-EDA792422FDD}"/>
              </a:ext>
            </a:extLst>
          </p:cNvPr>
          <p:cNvSpPr>
            <a:spLocks noGrp="1"/>
          </p:cNvSpPr>
          <p:nvPr>
            <p:ph type="title"/>
          </p:nvPr>
        </p:nvSpPr>
        <p:spPr>
          <a:xfrm>
            <a:off x="7191632" y="1454963"/>
            <a:ext cx="4352667" cy="2698776"/>
          </a:xfrm>
        </p:spPr>
        <p:txBody>
          <a:bodyPr vert="horz" lIns="91440" tIns="45720" rIns="91440" bIns="45720" rtlCol="0" anchor="b">
            <a:normAutofit/>
          </a:bodyPr>
          <a:lstStyle/>
          <a:p>
            <a:pPr defTabSz="457200">
              <a:lnSpc>
                <a:spcPct val="90000"/>
              </a:lnSpc>
            </a:pPr>
            <a:r>
              <a:rPr lang="en-US" sz="6000" dirty="0"/>
              <a:t>Case Study Area</a:t>
            </a:r>
          </a:p>
        </p:txBody>
      </p:sp>
      <p:sp>
        <p:nvSpPr>
          <p:cNvPr id="3" name="Text Placeholder 2">
            <a:extLst>
              <a:ext uri="{FF2B5EF4-FFF2-40B4-BE49-F238E27FC236}">
                <a16:creationId xmlns:a16="http://schemas.microsoft.com/office/drawing/2014/main" id="{C61F1F1E-93AF-3258-85BC-C897EB06B56A}"/>
              </a:ext>
            </a:extLst>
          </p:cNvPr>
          <p:cNvSpPr>
            <a:spLocks noGrp="1"/>
          </p:cNvSpPr>
          <p:nvPr>
            <p:ph type="body" idx="1"/>
          </p:nvPr>
        </p:nvSpPr>
        <p:spPr>
          <a:xfrm>
            <a:off x="7191632" y="4763342"/>
            <a:ext cx="4352667" cy="1485055"/>
          </a:xfrm>
        </p:spPr>
        <p:txBody>
          <a:bodyPr vert="horz" lIns="91440" tIns="45720" rIns="91440" bIns="45720" rtlCol="0" anchor="t">
            <a:normAutofit/>
          </a:bodyPr>
          <a:lstStyle/>
          <a:p>
            <a:pPr defTabSz="457200">
              <a:spcBef>
                <a:spcPts val="1000"/>
              </a:spcBef>
            </a:pPr>
            <a:r>
              <a:rPr lang="en-US" cap="none" dirty="0"/>
              <a:t>30, 60, and 90 minute haul distances</a:t>
            </a:r>
          </a:p>
        </p:txBody>
      </p:sp>
      <p:pic>
        <p:nvPicPr>
          <p:cNvPr id="4" name="Picture 3">
            <a:extLst>
              <a:ext uri="{FF2B5EF4-FFF2-40B4-BE49-F238E27FC236}">
                <a16:creationId xmlns:a16="http://schemas.microsoft.com/office/drawing/2014/main" id="{83B8EB08-F909-8763-8294-D0CC353BBEE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2700"/>
          <a:stretch/>
        </p:blipFill>
        <p:spPr>
          <a:xfrm>
            <a:off x="14705" y="0"/>
            <a:ext cx="6672847" cy="6857999"/>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1708315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51D5-1344-875E-08A9-7829DCCD472A}"/>
              </a:ext>
            </a:extLst>
          </p:cNvPr>
          <p:cNvSpPr>
            <a:spLocks noGrp="1"/>
          </p:cNvSpPr>
          <p:nvPr>
            <p:ph type="title"/>
          </p:nvPr>
        </p:nvSpPr>
        <p:spPr>
          <a:xfrm>
            <a:off x="646112" y="452718"/>
            <a:ext cx="10021887" cy="1400530"/>
          </a:xfrm>
        </p:spPr>
        <p:txBody>
          <a:bodyPr/>
          <a:lstStyle/>
          <a:p>
            <a:r>
              <a:rPr lang="en-US" dirty="0"/>
              <a:t>LTO Perspectives: Biomass Disposal is Cost Prohibitive, Options are Limited</a:t>
            </a:r>
          </a:p>
        </p:txBody>
      </p:sp>
      <p:sp>
        <p:nvSpPr>
          <p:cNvPr id="3" name="Content Placeholder 2">
            <a:extLst>
              <a:ext uri="{FF2B5EF4-FFF2-40B4-BE49-F238E27FC236}">
                <a16:creationId xmlns:a16="http://schemas.microsoft.com/office/drawing/2014/main" id="{622EA55D-0B4C-78F7-BDE0-D45E06B52261}"/>
              </a:ext>
            </a:extLst>
          </p:cNvPr>
          <p:cNvSpPr>
            <a:spLocks noGrp="1"/>
          </p:cNvSpPr>
          <p:nvPr>
            <p:ph idx="1"/>
          </p:nvPr>
        </p:nvSpPr>
        <p:spPr>
          <a:xfrm>
            <a:off x="1103313" y="2052919"/>
            <a:ext cx="3534001" cy="4195481"/>
          </a:xfrm>
        </p:spPr>
        <p:txBody>
          <a:bodyPr/>
          <a:lstStyle/>
          <a:p>
            <a:r>
              <a:rPr lang="en-US" dirty="0"/>
              <a:t>No surprises there…</a:t>
            </a:r>
          </a:p>
          <a:p>
            <a:endParaRPr lang="en-US" dirty="0"/>
          </a:p>
          <a:p>
            <a:endParaRPr lang="en-US" dirty="0"/>
          </a:p>
          <a:p>
            <a:endParaRPr lang="en-US" dirty="0"/>
          </a:p>
          <a:p>
            <a:endParaRPr lang="en-US" dirty="0"/>
          </a:p>
          <a:p>
            <a:r>
              <a:rPr lang="en-US" sz="2000" dirty="0"/>
              <a:t>Strong interest in </a:t>
            </a:r>
            <a:r>
              <a:rPr lang="en-US" dirty="0"/>
              <a:t>setting up </a:t>
            </a:r>
            <a:r>
              <a:rPr lang="en-US" sz="2000" dirty="0"/>
              <a:t>multi-year supply contract with Arbor</a:t>
            </a:r>
          </a:p>
          <a:p>
            <a:endParaRPr lang="en-US" dirty="0"/>
          </a:p>
        </p:txBody>
      </p:sp>
      <p:pic>
        <p:nvPicPr>
          <p:cNvPr id="5" name="Picture 4" descr="A reflection of trees in a lake&#10;&#10;Description automatically generated">
            <a:extLst>
              <a:ext uri="{FF2B5EF4-FFF2-40B4-BE49-F238E27FC236}">
                <a16:creationId xmlns:a16="http://schemas.microsoft.com/office/drawing/2014/main" id="{3F4F53AE-D082-21CC-82DB-A545C41404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916487" y="1853248"/>
            <a:ext cx="6172200" cy="4629150"/>
          </a:xfrm>
          <a:prstGeom prst="rect">
            <a:avLst/>
          </a:prstGeom>
        </p:spPr>
      </p:pic>
    </p:spTree>
    <p:extLst>
      <p:ext uri="{BB962C8B-B14F-4D97-AF65-F5344CB8AC3E}">
        <p14:creationId xmlns:p14="http://schemas.microsoft.com/office/powerpoint/2010/main" val="2686977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CE53AF-C278-43A2-EC81-016F0240FBF0}"/>
              </a:ext>
            </a:extLst>
          </p:cNvPr>
          <p:cNvSpPr>
            <a:spLocks noGrp="1"/>
          </p:cNvSpPr>
          <p:nvPr>
            <p:ph type="title"/>
          </p:nvPr>
        </p:nvSpPr>
        <p:spPr>
          <a:xfrm>
            <a:off x="646112" y="452718"/>
            <a:ext cx="9595167" cy="1400530"/>
          </a:xfrm>
        </p:spPr>
        <p:txBody>
          <a:bodyPr/>
          <a:lstStyle/>
          <a:p>
            <a:r>
              <a:rPr lang="en-US" dirty="0"/>
              <a:t>Delivered Biomass Prices (from LTOs)	</a:t>
            </a:r>
          </a:p>
        </p:txBody>
      </p:sp>
      <p:sp>
        <p:nvSpPr>
          <p:cNvPr id="5" name="Content Placeholder 4">
            <a:extLst>
              <a:ext uri="{FF2B5EF4-FFF2-40B4-BE49-F238E27FC236}">
                <a16:creationId xmlns:a16="http://schemas.microsoft.com/office/drawing/2014/main" id="{D148C5B3-A606-C765-C675-C061524117C9}"/>
              </a:ext>
            </a:extLst>
          </p:cNvPr>
          <p:cNvSpPr>
            <a:spLocks noGrp="1"/>
          </p:cNvSpPr>
          <p:nvPr>
            <p:ph idx="1"/>
          </p:nvPr>
        </p:nvSpPr>
        <p:spPr>
          <a:xfrm>
            <a:off x="1103313" y="2052919"/>
            <a:ext cx="9985374" cy="4504635"/>
          </a:xfrm>
        </p:spPr>
        <p:txBody>
          <a:bodyPr>
            <a:normAutofit/>
          </a:bodyPr>
          <a:lstStyle/>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a:t>Could be up to $200/BDT from more distant locations</a:t>
            </a:r>
          </a:p>
        </p:txBody>
      </p:sp>
      <p:graphicFrame>
        <p:nvGraphicFramePr>
          <p:cNvPr id="2" name="Table 1">
            <a:extLst>
              <a:ext uri="{FF2B5EF4-FFF2-40B4-BE49-F238E27FC236}">
                <a16:creationId xmlns:a16="http://schemas.microsoft.com/office/drawing/2014/main" id="{668EB9C9-3B33-5AFA-9F3B-42B7D3838980}"/>
              </a:ext>
            </a:extLst>
          </p:cNvPr>
          <p:cNvGraphicFramePr>
            <a:graphicFrameLocks noGrp="1"/>
          </p:cNvGraphicFramePr>
          <p:nvPr/>
        </p:nvGraphicFramePr>
        <p:xfrm>
          <a:off x="960845" y="2080723"/>
          <a:ext cx="10127842" cy="2924030"/>
        </p:xfrm>
        <a:graphic>
          <a:graphicData uri="http://schemas.openxmlformats.org/drawingml/2006/table">
            <a:tbl>
              <a:tblPr firstRow="1" bandRow="1">
                <a:tableStyleId>{5940675A-B579-460E-94D1-54222C63F5DA}</a:tableStyleId>
              </a:tblPr>
              <a:tblGrid>
                <a:gridCol w="5063921">
                  <a:extLst>
                    <a:ext uri="{9D8B030D-6E8A-4147-A177-3AD203B41FA5}">
                      <a16:colId xmlns:a16="http://schemas.microsoft.com/office/drawing/2014/main" val="1933395586"/>
                    </a:ext>
                  </a:extLst>
                </a:gridCol>
                <a:gridCol w="5063921">
                  <a:extLst>
                    <a:ext uri="{9D8B030D-6E8A-4147-A177-3AD203B41FA5}">
                      <a16:colId xmlns:a16="http://schemas.microsoft.com/office/drawing/2014/main" val="2039518066"/>
                    </a:ext>
                  </a:extLst>
                </a:gridCol>
              </a:tblGrid>
              <a:tr h="1354658">
                <a:tc>
                  <a:txBody>
                    <a:bodyPr/>
                    <a:lstStyle/>
                    <a:p>
                      <a:r>
                        <a:rPr lang="en-US" sz="3200" dirty="0"/>
                        <a:t>Harvesting costs (cut, skid, process, load): </a:t>
                      </a:r>
                    </a:p>
                  </a:txBody>
                  <a:tcPr>
                    <a:solidFill>
                      <a:schemeClr val="accent5">
                        <a:lumMod val="60000"/>
                        <a:lumOff val="40000"/>
                        <a:alpha val="23000"/>
                      </a:schemeClr>
                    </a:solidFill>
                  </a:tcPr>
                </a:tc>
                <a:tc>
                  <a:txBody>
                    <a:bodyPr/>
                    <a:lstStyle/>
                    <a:p>
                      <a:pPr marL="0" marR="0" lvl="0" indent="0" algn="l" defTabSz="457206" rtl="0" eaLnBrk="1" fontAlgn="auto" latinLnBrk="0" hangingPunct="1">
                        <a:lnSpc>
                          <a:spcPct val="100000"/>
                        </a:lnSpc>
                        <a:spcBef>
                          <a:spcPts val="0"/>
                        </a:spcBef>
                        <a:spcAft>
                          <a:spcPts val="0"/>
                        </a:spcAft>
                        <a:buClrTx/>
                        <a:buSzTx/>
                        <a:buFontTx/>
                        <a:buNone/>
                        <a:tabLst/>
                        <a:defRPr/>
                      </a:pPr>
                      <a:r>
                        <a:rPr lang="en-US" sz="3200" dirty="0"/>
                        <a:t>$56 - $64/BDT</a:t>
                      </a:r>
                    </a:p>
                    <a:p>
                      <a:endParaRPr lang="en-US" sz="3200" dirty="0"/>
                    </a:p>
                  </a:txBody>
                  <a:tcPr>
                    <a:solidFill>
                      <a:schemeClr val="accent5">
                        <a:lumMod val="60000"/>
                        <a:lumOff val="40000"/>
                        <a:alpha val="23000"/>
                      </a:schemeClr>
                    </a:solidFill>
                  </a:tcPr>
                </a:tc>
                <a:extLst>
                  <a:ext uri="{0D108BD9-81ED-4DB2-BD59-A6C34878D82A}">
                    <a16:rowId xmlns:a16="http://schemas.microsoft.com/office/drawing/2014/main" val="2973176066"/>
                  </a:ext>
                </a:extLst>
              </a:tr>
              <a:tr h="784686">
                <a:tc>
                  <a:txBody>
                    <a:bodyPr/>
                    <a:lstStyle/>
                    <a:p>
                      <a:r>
                        <a:rPr lang="en-US" sz="3200" dirty="0"/>
                        <a:t>Haul costs:</a:t>
                      </a:r>
                    </a:p>
                  </a:txBody>
                  <a:tcPr>
                    <a:solidFill>
                      <a:schemeClr val="accent5">
                        <a:lumMod val="60000"/>
                        <a:lumOff val="40000"/>
                        <a:alpha val="23000"/>
                      </a:schemeClr>
                    </a:solidFill>
                  </a:tcPr>
                </a:tc>
                <a:tc>
                  <a:txBody>
                    <a:bodyPr/>
                    <a:lstStyle/>
                    <a:p>
                      <a:r>
                        <a:rPr lang="en-US" sz="3200" dirty="0"/>
                        <a:t>$28 - $50/BDT</a:t>
                      </a:r>
                    </a:p>
                  </a:txBody>
                  <a:tcPr>
                    <a:solidFill>
                      <a:schemeClr val="accent5">
                        <a:lumMod val="60000"/>
                        <a:lumOff val="40000"/>
                        <a:alpha val="23000"/>
                      </a:schemeClr>
                    </a:solidFill>
                  </a:tcPr>
                </a:tc>
                <a:extLst>
                  <a:ext uri="{0D108BD9-81ED-4DB2-BD59-A6C34878D82A}">
                    <a16:rowId xmlns:a16="http://schemas.microsoft.com/office/drawing/2014/main" val="2967864713"/>
                  </a:ext>
                </a:extLst>
              </a:tr>
              <a:tr h="784686">
                <a:tc>
                  <a:txBody>
                    <a:bodyPr/>
                    <a:lstStyle/>
                    <a:p>
                      <a:r>
                        <a:rPr lang="en-US" sz="3200" b="1" dirty="0"/>
                        <a:t>Grand total range:</a:t>
                      </a:r>
                    </a:p>
                  </a:txBody>
                  <a:tcPr>
                    <a:solidFill>
                      <a:schemeClr val="accent5">
                        <a:lumMod val="60000"/>
                        <a:lumOff val="40000"/>
                        <a:alpha val="23000"/>
                      </a:schemeClr>
                    </a:solidFill>
                  </a:tcPr>
                </a:tc>
                <a:tc>
                  <a:txBody>
                    <a:bodyPr/>
                    <a:lstStyle/>
                    <a:p>
                      <a:r>
                        <a:rPr lang="en-US" sz="3200" b="1" dirty="0"/>
                        <a:t>$84-$114/BDT</a:t>
                      </a:r>
                    </a:p>
                  </a:txBody>
                  <a:tcPr>
                    <a:solidFill>
                      <a:schemeClr val="accent5">
                        <a:lumMod val="60000"/>
                        <a:lumOff val="40000"/>
                        <a:alpha val="23000"/>
                      </a:schemeClr>
                    </a:solidFill>
                  </a:tcPr>
                </a:tc>
                <a:extLst>
                  <a:ext uri="{0D108BD9-81ED-4DB2-BD59-A6C34878D82A}">
                    <a16:rowId xmlns:a16="http://schemas.microsoft.com/office/drawing/2014/main" val="210400231"/>
                  </a:ext>
                </a:extLst>
              </a:tr>
            </a:tbl>
          </a:graphicData>
        </a:graphic>
      </p:graphicFrame>
    </p:spTree>
    <p:extLst>
      <p:ext uri="{BB962C8B-B14F-4D97-AF65-F5344CB8AC3E}">
        <p14:creationId xmlns:p14="http://schemas.microsoft.com/office/powerpoint/2010/main" val="1595733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AE491-5EEB-4871-B1DE-872DAA2C38F5}"/>
              </a:ext>
            </a:extLst>
          </p:cNvPr>
          <p:cNvSpPr>
            <a:spLocks noGrp="1"/>
          </p:cNvSpPr>
          <p:nvPr>
            <p:ph type="title"/>
          </p:nvPr>
        </p:nvSpPr>
        <p:spPr>
          <a:xfrm>
            <a:off x="862886" y="795926"/>
            <a:ext cx="8825657" cy="1922400"/>
          </a:xfrm>
        </p:spPr>
        <p:txBody>
          <a:bodyPr>
            <a:normAutofit/>
          </a:bodyPr>
          <a:lstStyle/>
          <a:p>
            <a:pPr defTabSz="914411">
              <a:lnSpc>
                <a:spcPct val="90000"/>
              </a:lnSpc>
              <a:spcBef>
                <a:spcPts val="1001"/>
              </a:spcBef>
              <a:defRPr/>
            </a:pPr>
            <a:r>
              <a:rPr lang="en-US" sz="4200" dirty="0"/>
              <a:t>Biomass to Energy and Carbon Capture and Storage</a:t>
            </a:r>
          </a:p>
        </p:txBody>
      </p:sp>
      <p:sp>
        <p:nvSpPr>
          <p:cNvPr id="3" name="Subtitle 2">
            <a:extLst>
              <a:ext uri="{FF2B5EF4-FFF2-40B4-BE49-F238E27FC236}">
                <a16:creationId xmlns:a16="http://schemas.microsoft.com/office/drawing/2014/main" id="{E49EA7E7-13E7-43DC-AF88-0FE02F005123}"/>
              </a:ext>
            </a:extLst>
          </p:cNvPr>
          <p:cNvSpPr>
            <a:spLocks noGrp="1"/>
          </p:cNvSpPr>
          <p:nvPr>
            <p:ph type="body" idx="1"/>
          </p:nvPr>
        </p:nvSpPr>
        <p:spPr>
          <a:xfrm>
            <a:off x="790886" y="3225060"/>
            <a:ext cx="8825659" cy="860400"/>
          </a:xfrm>
        </p:spPr>
        <p:txBody>
          <a:bodyPr>
            <a:normAutofit/>
          </a:bodyPr>
          <a:lstStyle/>
          <a:p>
            <a:r>
              <a:rPr lang="en-US" dirty="0"/>
              <a:t>Placer County Water Agency and Arbor Energy</a:t>
            </a:r>
          </a:p>
        </p:txBody>
      </p:sp>
      <p:sp>
        <p:nvSpPr>
          <p:cNvPr id="6" name="Subtitle 2">
            <a:extLst>
              <a:ext uri="{FF2B5EF4-FFF2-40B4-BE49-F238E27FC236}">
                <a16:creationId xmlns:a16="http://schemas.microsoft.com/office/drawing/2014/main" id="{EBF6AB7B-B448-427C-846D-71818C9DCB7C}"/>
              </a:ext>
            </a:extLst>
          </p:cNvPr>
          <p:cNvSpPr txBox="1">
            <a:spLocks/>
          </p:cNvSpPr>
          <p:nvPr/>
        </p:nvSpPr>
        <p:spPr>
          <a:xfrm>
            <a:off x="1198073" y="5287860"/>
            <a:ext cx="2466105" cy="690880"/>
          </a:xfrm>
          <a:prstGeom prst="rect">
            <a:avLst/>
          </a:prstGeom>
        </p:spPr>
        <p:txBody>
          <a:bodyPr vert="horz" lIns="91440" tIns="45721" rIns="91440" bIns="45721"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2000" dirty="0">
              <a:solidFill>
                <a:schemeClr val="bg1"/>
              </a:solidFill>
            </a:endParaRPr>
          </a:p>
        </p:txBody>
      </p:sp>
      <p:pic>
        <p:nvPicPr>
          <p:cNvPr id="4" name="Google Shape;203;p48">
            <a:extLst>
              <a:ext uri="{FF2B5EF4-FFF2-40B4-BE49-F238E27FC236}">
                <a16:creationId xmlns:a16="http://schemas.microsoft.com/office/drawing/2014/main" id="{16733BCA-6A14-1712-1603-815C1DE403E9}"/>
              </a:ext>
            </a:extLst>
          </p:cNvPr>
          <p:cNvPicPr preferRelativeResize="0"/>
          <p:nvPr/>
        </p:nvPicPr>
        <p:blipFill>
          <a:blip r:embed="rId3">
            <a:alphaModFix/>
          </a:blip>
          <a:stretch>
            <a:fillRect/>
          </a:stretch>
        </p:blipFill>
        <p:spPr>
          <a:xfrm>
            <a:off x="6427297" y="4700588"/>
            <a:ext cx="4216891" cy="983031"/>
          </a:xfrm>
          <a:prstGeom prst="rect">
            <a:avLst/>
          </a:prstGeom>
          <a:noFill/>
          <a:ln>
            <a:noFill/>
          </a:ln>
        </p:spPr>
      </p:pic>
      <p:pic>
        <p:nvPicPr>
          <p:cNvPr id="9" name="Picture 8">
            <a:extLst>
              <a:ext uri="{FF2B5EF4-FFF2-40B4-BE49-F238E27FC236}">
                <a16:creationId xmlns:a16="http://schemas.microsoft.com/office/drawing/2014/main" id="{E5B395FA-69BE-C891-B247-FACA9F47B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776" y="4554055"/>
            <a:ext cx="4062412" cy="1102917"/>
          </a:xfrm>
          <a:prstGeom prst="rect">
            <a:avLst/>
          </a:prstGeom>
        </p:spPr>
      </p:pic>
    </p:spTree>
    <p:extLst>
      <p:ext uri="{BB962C8B-B14F-4D97-AF65-F5344CB8AC3E}">
        <p14:creationId xmlns:p14="http://schemas.microsoft.com/office/powerpoint/2010/main" val="2250957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B724F-6D96-4050-A726-FD6D59BC285E}"/>
              </a:ext>
            </a:extLst>
          </p:cNvPr>
          <p:cNvSpPr>
            <a:spLocks noGrp="1"/>
          </p:cNvSpPr>
          <p:nvPr>
            <p:ph type="title"/>
          </p:nvPr>
        </p:nvSpPr>
        <p:spPr>
          <a:xfrm>
            <a:off x="8729663" y="1300163"/>
            <a:ext cx="3325812" cy="885825"/>
          </a:xfrm>
        </p:spPr>
        <p:txBody>
          <a:bodyPr/>
          <a:lstStyle/>
          <a:p>
            <a:r>
              <a:rPr lang="en-US" sz="3800" dirty="0"/>
              <a:t>Business Case</a:t>
            </a:r>
          </a:p>
        </p:txBody>
      </p:sp>
      <p:sp>
        <p:nvSpPr>
          <p:cNvPr id="3" name="Content Placeholder 2">
            <a:extLst>
              <a:ext uri="{FF2B5EF4-FFF2-40B4-BE49-F238E27FC236}">
                <a16:creationId xmlns:a16="http://schemas.microsoft.com/office/drawing/2014/main" id="{A75EE1C7-B4C6-43DA-A38E-59F9E829BCE5}"/>
              </a:ext>
            </a:extLst>
          </p:cNvPr>
          <p:cNvSpPr>
            <a:spLocks noGrp="1"/>
          </p:cNvSpPr>
          <p:nvPr>
            <p:ph idx="1"/>
          </p:nvPr>
        </p:nvSpPr>
        <p:spPr>
          <a:xfrm>
            <a:off x="8778876" y="2786683"/>
            <a:ext cx="3151187" cy="3650560"/>
          </a:xfrm>
        </p:spPr>
        <p:txBody>
          <a:bodyPr>
            <a:normAutofit lnSpcReduction="10000"/>
          </a:bodyPr>
          <a:lstStyle/>
          <a:p>
            <a:r>
              <a:rPr lang="en-US" u="sng" dirty="0"/>
              <a:t>Primary</a:t>
            </a:r>
            <a:r>
              <a:rPr lang="en-US" dirty="0"/>
              <a:t> - Behind the meter energy independence for reliability and rate insulation.</a:t>
            </a:r>
          </a:p>
          <a:p>
            <a:endParaRPr lang="en-US" dirty="0"/>
          </a:p>
          <a:p>
            <a:r>
              <a:rPr lang="en-US" u="sng" dirty="0"/>
              <a:t>Value Added </a:t>
            </a:r>
            <a:r>
              <a:rPr lang="en-US" dirty="0"/>
              <a:t>– Biomass utilization for forest and community fuels reduction.</a:t>
            </a:r>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0A14F488-B120-A0D7-0E67-77E233674061}"/>
              </a:ext>
            </a:extLst>
          </p:cNvPr>
          <p:cNvPicPr>
            <a:picLocks noChangeAspect="1"/>
          </p:cNvPicPr>
          <p:nvPr/>
        </p:nvPicPr>
        <p:blipFill>
          <a:blip r:embed="rId3"/>
          <a:stretch>
            <a:fillRect/>
          </a:stretch>
        </p:blipFill>
        <p:spPr>
          <a:xfrm>
            <a:off x="261937" y="420757"/>
            <a:ext cx="8260634" cy="6016486"/>
          </a:xfrm>
          <a:prstGeom prst="rect">
            <a:avLst/>
          </a:prstGeom>
          <a:ln w="76200">
            <a:noFill/>
          </a:ln>
        </p:spPr>
      </p:pic>
    </p:spTree>
    <p:extLst>
      <p:ext uri="{BB962C8B-B14F-4D97-AF65-F5344CB8AC3E}">
        <p14:creationId xmlns:p14="http://schemas.microsoft.com/office/powerpoint/2010/main" val="1627710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oogle Shape;202;p48">
            <a:extLst>
              <a:ext uri="{FF2B5EF4-FFF2-40B4-BE49-F238E27FC236}">
                <a16:creationId xmlns:a16="http://schemas.microsoft.com/office/drawing/2014/main" id="{8F6A5FA6-56E6-4D76-83AE-AB27BAFAACC0}"/>
              </a:ext>
            </a:extLst>
          </p:cNvPr>
          <p:cNvGraphicFramePr/>
          <p:nvPr/>
        </p:nvGraphicFramePr>
        <p:xfrm>
          <a:off x="275600" y="1266675"/>
          <a:ext cx="10740063" cy="5034112"/>
        </p:xfrm>
        <a:graphic>
          <a:graphicData uri="http://schemas.openxmlformats.org/drawingml/2006/table">
            <a:tbl>
              <a:tblPr>
                <a:noFill/>
              </a:tblPr>
              <a:tblGrid>
                <a:gridCol w="2368795">
                  <a:extLst>
                    <a:ext uri="{9D8B030D-6E8A-4147-A177-3AD203B41FA5}">
                      <a16:colId xmlns:a16="http://schemas.microsoft.com/office/drawing/2014/main" val="20000"/>
                    </a:ext>
                  </a:extLst>
                </a:gridCol>
                <a:gridCol w="8371268">
                  <a:extLst>
                    <a:ext uri="{9D8B030D-6E8A-4147-A177-3AD203B41FA5}">
                      <a16:colId xmlns:a16="http://schemas.microsoft.com/office/drawing/2014/main" val="20001"/>
                    </a:ext>
                  </a:extLst>
                </a:gridCol>
              </a:tblGrid>
              <a:tr h="1969838">
                <a:tc>
                  <a:txBody>
                    <a:bodyPr/>
                    <a:lstStyle/>
                    <a:p>
                      <a:pPr marL="0" lvl="0" indent="0" algn="ctr" rtl="0">
                        <a:spcBef>
                          <a:spcPts val="0"/>
                        </a:spcBef>
                        <a:spcAft>
                          <a:spcPts val="0"/>
                        </a:spcAft>
                        <a:buNone/>
                      </a:pPr>
                      <a:r>
                        <a:rPr lang="en" sz="2000" b="1" dirty="0">
                          <a:solidFill>
                            <a:srgbClr val="B7B7B7"/>
                          </a:solidFill>
                          <a:latin typeface="+mn-lt"/>
                          <a:ea typeface="Mulish"/>
                          <a:cs typeface="Mulish"/>
                          <a:sym typeface="Mulish"/>
                        </a:rPr>
                        <a:t>Purchasers</a:t>
                      </a:r>
                      <a:endParaRPr sz="2000" b="1" dirty="0">
                        <a:solidFill>
                          <a:srgbClr val="B7B7B7"/>
                        </a:solidFill>
                        <a:latin typeface="+mn-lt"/>
                        <a:ea typeface="Mulish"/>
                        <a:cs typeface="Mulish"/>
                        <a:sym typeface="Mulish"/>
                      </a:endParaRPr>
                    </a:p>
                    <a:p>
                      <a:pPr marL="0" lvl="0" indent="0" algn="ctr" rtl="0">
                        <a:spcBef>
                          <a:spcPts val="0"/>
                        </a:spcBef>
                        <a:spcAft>
                          <a:spcPts val="0"/>
                        </a:spcAft>
                        <a:buNone/>
                      </a:pPr>
                      <a:r>
                        <a:rPr lang="en" sz="2000" b="1" i="1" dirty="0">
                          <a:solidFill>
                            <a:srgbClr val="B7B7B7"/>
                          </a:solidFill>
                          <a:latin typeface="+mn-lt"/>
                          <a:ea typeface="Mulish"/>
                          <a:cs typeface="Mulish"/>
                          <a:sym typeface="Mulish"/>
                        </a:rPr>
                        <a:t>$1m sales</a:t>
                      </a:r>
                    </a:p>
                    <a:p>
                      <a:pPr marL="0" lvl="0" indent="0" algn="ctr" rtl="0">
                        <a:spcBef>
                          <a:spcPts val="0"/>
                        </a:spcBef>
                        <a:spcAft>
                          <a:spcPts val="0"/>
                        </a:spcAft>
                        <a:buNone/>
                      </a:pPr>
                      <a:endParaRPr lang="en" sz="2000" b="1" i="1" dirty="0">
                        <a:solidFill>
                          <a:srgbClr val="B7B7B7"/>
                        </a:solidFill>
                        <a:latin typeface="+mn-lt"/>
                        <a:ea typeface="Mulish"/>
                        <a:cs typeface="Mulish"/>
                        <a:sym typeface="Mulish"/>
                      </a:endParaRPr>
                    </a:p>
                    <a:p>
                      <a:pPr marL="0" lvl="0" indent="0" algn="ctr" rtl="0">
                        <a:spcBef>
                          <a:spcPts val="0"/>
                        </a:spcBef>
                        <a:spcAft>
                          <a:spcPts val="0"/>
                        </a:spcAft>
                        <a:buNone/>
                      </a:pPr>
                      <a:endParaRPr sz="2000" b="1" i="1" dirty="0">
                        <a:solidFill>
                          <a:srgbClr val="B7B7B7"/>
                        </a:solidFill>
                        <a:latin typeface="+mn-lt"/>
                        <a:ea typeface="Mulish"/>
                        <a:cs typeface="Mulish"/>
                        <a:sym typeface="Mulish"/>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dirty="0">
                        <a:solidFill>
                          <a:srgbClr val="FFFFFF"/>
                        </a:solidFill>
                        <a:latin typeface="Mulish"/>
                        <a:ea typeface="Mulish"/>
                        <a:cs typeface="Mulish"/>
                        <a:sym typeface="Mulish"/>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1541603">
                <a:tc>
                  <a:txBody>
                    <a:bodyPr/>
                    <a:lstStyle/>
                    <a:p>
                      <a:pPr marL="0" lvl="0" indent="0" algn="ctr" rtl="0">
                        <a:spcBef>
                          <a:spcPts val="0"/>
                        </a:spcBef>
                        <a:spcAft>
                          <a:spcPts val="0"/>
                        </a:spcAft>
                        <a:buNone/>
                      </a:pPr>
                      <a:r>
                        <a:rPr lang="en" sz="2000" b="1" dirty="0">
                          <a:solidFill>
                            <a:srgbClr val="B7B7B7"/>
                          </a:solidFill>
                          <a:latin typeface="+mn-lt"/>
                          <a:ea typeface="Mulish"/>
                          <a:cs typeface="Mulish"/>
                          <a:sym typeface="Mulish"/>
                        </a:rPr>
                        <a:t>Grants</a:t>
                      </a:r>
                      <a:endParaRPr sz="2000" b="1" dirty="0">
                        <a:solidFill>
                          <a:srgbClr val="B7B7B7"/>
                        </a:solidFill>
                        <a:latin typeface="+mn-lt"/>
                        <a:ea typeface="Mulish"/>
                        <a:cs typeface="Mulish"/>
                        <a:sym typeface="Mulish"/>
                      </a:endParaRPr>
                    </a:p>
                    <a:p>
                      <a:pPr marL="0" lvl="0" indent="0" algn="ctr" rtl="0">
                        <a:spcBef>
                          <a:spcPts val="0"/>
                        </a:spcBef>
                        <a:spcAft>
                          <a:spcPts val="0"/>
                        </a:spcAft>
                        <a:buNone/>
                      </a:pPr>
                      <a:endParaRPr lang="en-US" sz="2000" b="1" i="1" dirty="0">
                        <a:solidFill>
                          <a:srgbClr val="B7B7B7"/>
                        </a:solidFill>
                        <a:latin typeface="+mn-lt"/>
                        <a:ea typeface="Mulish"/>
                        <a:cs typeface="Mulish"/>
                        <a:sym typeface="Mulish"/>
                      </a:endParaRPr>
                    </a:p>
                    <a:p>
                      <a:pPr marL="0" lvl="0" indent="0" algn="ctr" rtl="0">
                        <a:spcBef>
                          <a:spcPts val="0"/>
                        </a:spcBef>
                        <a:spcAft>
                          <a:spcPts val="0"/>
                        </a:spcAft>
                        <a:buNone/>
                      </a:pPr>
                      <a:endParaRPr sz="2000" b="1" i="1" dirty="0">
                        <a:solidFill>
                          <a:srgbClr val="B7B7B7"/>
                        </a:solidFill>
                        <a:latin typeface="+mn-lt"/>
                        <a:ea typeface="Mulish"/>
                        <a:cs typeface="Mulish"/>
                        <a:sym typeface="Mulish"/>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dirty="0">
                        <a:solidFill>
                          <a:srgbClr val="FFFFFF"/>
                        </a:solidFill>
                        <a:latin typeface="Mulish"/>
                        <a:ea typeface="Mulish"/>
                        <a:cs typeface="Mulish"/>
                        <a:sym typeface="Mulish"/>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1522671">
                <a:tc>
                  <a:txBody>
                    <a:bodyPr/>
                    <a:lstStyle/>
                    <a:p>
                      <a:pPr marL="0" lvl="0" indent="0" algn="ctr" rtl="0">
                        <a:spcBef>
                          <a:spcPts val="0"/>
                        </a:spcBef>
                        <a:spcAft>
                          <a:spcPts val="0"/>
                        </a:spcAft>
                        <a:buNone/>
                      </a:pPr>
                      <a:r>
                        <a:rPr lang="en" sz="2000" b="1" dirty="0">
                          <a:solidFill>
                            <a:srgbClr val="B7B7B7"/>
                          </a:solidFill>
                          <a:latin typeface="+mn-lt"/>
                          <a:ea typeface="Mulish"/>
                          <a:cs typeface="Mulish"/>
                          <a:sym typeface="Mulish"/>
                        </a:rPr>
                        <a:t>Deployment</a:t>
                      </a:r>
                      <a:endParaRPr sz="2000" b="1" dirty="0">
                        <a:solidFill>
                          <a:srgbClr val="B7B7B7"/>
                        </a:solidFill>
                        <a:latin typeface="+mn-lt"/>
                        <a:ea typeface="Mulish"/>
                        <a:cs typeface="Mulish"/>
                        <a:sym typeface="Mulish"/>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dirty="0">
                        <a:solidFill>
                          <a:srgbClr val="FFFFFF"/>
                        </a:solidFill>
                        <a:latin typeface="Mulish"/>
                        <a:ea typeface="Mulish"/>
                        <a:cs typeface="Mulish"/>
                        <a:sym typeface="Mulish"/>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1" name="Google Shape;206;p48">
            <a:extLst>
              <a:ext uri="{FF2B5EF4-FFF2-40B4-BE49-F238E27FC236}">
                <a16:creationId xmlns:a16="http://schemas.microsoft.com/office/drawing/2014/main" id="{21469B53-CD4E-C8C8-9C74-A603F4242C2E}"/>
              </a:ext>
            </a:extLst>
          </p:cNvPr>
          <p:cNvSpPr txBox="1"/>
          <p:nvPr/>
        </p:nvSpPr>
        <p:spPr>
          <a:xfrm>
            <a:off x="363225" y="393400"/>
            <a:ext cx="7319400" cy="769411"/>
          </a:xfrm>
          <a:prstGeom prst="rect">
            <a:avLst/>
          </a:prstGeom>
          <a:noFill/>
          <a:ln>
            <a:noFill/>
          </a:ln>
        </p:spPr>
        <p:txBody>
          <a:bodyPr spcFirstLastPara="1" wrap="square" lIns="0" tIns="91425" rIns="0" bIns="91425" anchor="t" anchorCtr="0">
            <a:spAutoFit/>
          </a:bodyPr>
          <a:lstStyle/>
          <a:p>
            <a:pPr marL="0" lvl="0" indent="0" algn="l" rtl="0">
              <a:spcBef>
                <a:spcPts val="0"/>
              </a:spcBef>
              <a:spcAft>
                <a:spcPts val="0"/>
              </a:spcAft>
              <a:buNone/>
            </a:pPr>
            <a:r>
              <a:rPr lang="en" sz="3800" dirty="0">
                <a:solidFill>
                  <a:schemeClr val="lt1"/>
                </a:solidFill>
                <a:latin typeface="+mj-lt"/>
                <a:ea typeface="Mulish ExtraBold"/>
                <a:cs typeface="Mulish ExtraBold"/>
                <a:sym typeface="Mulish ExtraBold"/>
              </a:rPr>
              <a:t>Traction with Project Partners</a:t>
            </a:r>
            <a:endParaRPr sz="3800" dirty="0">
              <a:solidFill>
                <a:srgbClr val="FFFFFF"/>
              </a:solidFill>
              <a:latin typeface="+mj-lt"/>
              <a:ea typeface="Mulish ExtraBold"/>
              <a:cs typeface="Mulish ExtraBold"/>
              <a:sym typeface="Mulish ExtraBold"/>
            </a:endParaRPr>
          </a:p>
        </p:txBody>
      </p:sp>
      <p:pic>
        <p:nvPicPr>
          <p:cNvPr id="12" name="Google Shape;207;p48">
            <a:extLst>
              <a:ext uri="{FF2B5EF4-FFF2-40B4-BE49-F238E27FC236}">
                <a16:creationId xmlns:a16="http://schemas.microsoft.com/office/drawing/2014/main" id="{49A2C099-A8AE-60CB-781F-FB7CE1E9C6A4}"/>
              </a:ext>
            </a:extLst>
          </p:cNvPr>
          <p:cNvPicPr preferRelativeResize="0"/>
          <p:nvPr/>
        </p:nvPicPr>
        <p:blipFill>
          <a:blip r:embed="rId3">
            <a:alphaModFix/>
          </a:blip>
          <a:stretch>
            <a:fillRect/>
          </a:stretch>
        </p:blipFill>
        <p:spPr>
          <a:xfrm>
            <a:off x="2371735" y="4497316"/>
            <a:ext cx="1785800" cy="1527319"/>
          </a:xfrm>
          <a:prstGeom prst="rect">
            <a:avLst/>
          </a:prstGeom>
          <a:noFill/>
          <a:ln>
            <a:noFill/>
          </a:ln>
        </p:spPr>
      </p:pic>
      <p:pic>
        <p:nvPicPr>
          <p:cNvPr id="13" name="Google Shape;208;p48">
            <a:extLst>
              <a:ext uri="{FF2B5EF4-FFF2-40B4-BE49-F238E27FC236}">
                <a16:creationId xmlns:a16="http://schemas.microsoft.com/office/drawing/2014/main" id="{4AB7FB8F-FFE7-A613-F362-3025F2A4DA2C}"/>
              </a:ext>
            </a:extLst>
          </p:cNvPr>
          <p:cNvPicPr preferRelativeResize="0"/>
          <p:nvPr/>
        </p:nvPicPr>
        <p:blipFill>
          <a:blip r:embed="rId4">
            <a:alphaModFix/>
          </a:blip>
          <a:stretch>
            <a:fillRect/>
          </a:stretch>
        </p:blipFill>
        <p:spPr>
          <a:xfrm>
            <a:off x="2639470" y="3179879"/>
            <a:ext cx="957761" cy="1061399"/>
          </a:xfrm>
          <a:prstGeom prst="rect">
            <a:avLst/>
          </a:prstGeom>
          <a:noFill/>
          <a:ln>
            <a:noFill/>
          </a:ln>
        </p:spPr>
      </p:pic>
      <p:pic>
        <p:nvPicPr>
          <p:cNvPr id="14" name="Google Shape;209;p48">
            <a:extLst>
              <a:ext uri="{FF2B5EF4-FFF2-40B4-BE49-F238E27FC236}">
                <a16:creationId xmlns:a16="http://schemas.microsoft.com/office/drawing/2014/main" id="{34711DC2-2C53-35AE-E6AC-8BD6490D3D60}"/>
              </a:ext>
            </a:extLst>
          </p:cNvPr>
          <p:cNvPicPr preferRelativeResize="0"/>
          <p:nvPr/>
        </p:nvPicPr>
        <p:blipFill>
          <a:blip r:embed="rId5">
            <a:alphaModFix/>
          </a:blip>
          <a:stretch>
            <a:fillRect/>
          </a:stretch>
        </p:blipFill>
        <p:spPr>
          <a:xfrm>
            <a:off x="4011945" y="3146704"/>
            <a:ext cx="820668" cy="1061401"/>
          </a:xfrm>
          <a:prstGeom prst="rect">
            <a:avLst/>
          </a:prstGeom>
          <a:noFill/>
          <a:ln>
            <a:noFill/>
          </a:ln>
        </p:spPr>
      </p:pic>
      <p:pic>
        <p:nvPicPr>
          <p:cNvPr id="15" name="Google Shape;210;p48">
            <a:extLst>
              <a:ext uri="{FF2B5EF4-FFF2-40B4-BE49-F238E27FC236}">
                <a16:creationId xmlns:a16="http://schemas.microsoft.com/office/drawing/2014/main" id="{3D93D0F9-CB57-E726-0AB7-54037DA1CDB4}"/>
              </a:ext>
            </a:extLst>
          </p:cNvPr>
          <p:cNvPicPr preferRelativeResize="0"/>
          <p:nvPr/>
        </p:nvPicPr>
        <p:blipFill rotWithShape="1">
          <a:blip r:embed="rId6">
            <a:alphaModFix/>
          </a:blip>
          <a:srcRect l="14793" t="19395" r="14758" b="16825"/>
          <a:stretch/>
        </p:blipFill>
        <p:spPr>
          <a:xfrm>
            <a:off x="5047483" y="3122996"/>
            <a:ext cx="1911763" cy="1119058"/>
          </a:xfrm>
          <a:prstGeom prst="rect">
            <a:avLst/>
          </a:prstGeom>
          <a:noFill/>
          <a:ln>
            <a:noFill/>
          </a:ln>
          <a:effectLst>
            <a:outerShdw blurRad="57150" dist="19050" dir="5400000" algn="bl" rotWithShape="0">
              <a:srgbClr val="000000">
                <a:alpha val="50000"/>
              </a:srgbClr>
            </a:outerShdw>
          </a:effectLst>
        </p:spPr>
      </p:pic>
      <p:pic>
        <p:nvPicPr>
          <p:cNvPr id="16" name="Google Shape;211;p48">
            <a:extLst>
              <a:ext uri="{FF2B5EF4-FFF2-40B4-BE49-F238E27FC236}">
                <a16:creationId xmlns:a16="http://schemas.microsoft.com/office/drawing/2014/main" id="{27439BD5-C3CF-A8E6-9398-5F353E45254E}"/>
              </a:ext>
            </a:extLst>
          </p:cNvPr>
          <p:cNvPicPr preferRelativeResize="0"/>
          <p:nvPr/>
        </p:nvPicPr>
        <p:blipFill>
          <a:blip r:embed="rId7">
            <a:alphaModFix/>
          </a:blip>
          <a:stretch>
            <a:fillRect/>
          </a:stretch>
        </p:blipFill>
        <p:spPr>
          <a:xfrm>
            <a:off x="5926323" y="4710081"/>
            <a:ext cx="902838" cy="902807"/>
          </a:xfrm>
          <a:prstGeom prst="rect">
            <a:avLst/>
          </a:prstGeom>
          <a:noFill/>
          <a:ln>
            <a:noFill/>
          </a:ln>
        </p:spPr>
      </p:pic>
      <p:pic>
        <p:nvPicPr>
          <p:cNvPr id="18" name="Google Shape;212;p48">
            <a:extLst>
              <a:ext uri="{FF2B5EF4-FFF2-40B4-BE49-F238E27FC236}">
                <a16:creationId xmlns:a16="http://schemas.microsoft.com/office/drawing/2014/main" id="{EF69E292-17CA-6BCF-24FA-E8F91977EC43}"/>
              </a:ext>
            </a:extLst>
          </p:cNvPr>
          <p:cNvPicPr preferRelativeResize="0"/>
          <p:nvPr/>
        </p:nvPicPr>
        <p:blipFill>
          <a:blip r:embed="rId8">
            <a:alphaModFix/>
          </a:blip>
          <a:stretch>
            <a:fillRect/>
          </a:stretch>
        </p:blipFill>
        <p:spPr>
          <a:xfrm>
            <a:off x="4585736" y="1392534"/>
            <a:ext cx="1785804" cy="646500"/>
          </a:xfrm>
          <a:prstGeom prst="rect">
            <a:avLst/>
          </a:prstGeom>
          <a:noFill/>
          <a:ln>
            <a:noFill/>
          </a:ln>
        </p:spPr>
      </p:pic>
      <p:pic>
        <p:nvPicPr>
          <p:cNvPr id="20" name="Google Shape;213;p48">
            <a:extLst>
              <a:ext uri="{FF2B5EF4-FFF2-40B4-BE49-F238E27FC236}">
                <a16:creationId xmlns:a16="http://schemas.microsoft.com/office/drawing/2014/main" id="{C69F7937-E006-054B-D0F6-230BCB29A90A}"/>
              </a:ext>
            </a:extLst>
          </p:cNvPr>
          <p:cNvPicPr preferRelativeResize="0"/>
          <p:nvPr/>
        </p:nvPicPr>
        <p:blipFill>
          <a:blip r:embed="rId9">
            <a:alphaModFix/>
          </a:blip>
          <a:stretch>
            <a:fillRect/>
          </a:stretch>
        </p:blipFill>
        <p:spPr>
          <a:xfrm>
            <a:off x="5824761" y="1691559"/>
            <a:ext cx="1251187" cy="938376"/>
          </a:xfrm>
          <a:prstGeom prst="rect">
            <a:avLst/>
          </a:prstGeom>
          <a:noFill/>
          <a:ln>
            <a:noFill/>
          </a:ln>
        </p:spPr>
      </p:pic>
      <p:pic>
        <p:nvPicPr>
          <p:cNvPr id="22" name="Google Shape;214;p48">
            <a:extLst>
              <a:ext uri="{FF2B5EF4-FFF2-40B4-BE49-F238E27FC236}">
                <a16:creationId xmlns:a16="http://schemas.microsoft.com/office/drawing/2014/main" id="{50FB0102-A16F-CC0F-C8DA-B91FB988E991}"/>
              </a:ext>
            </a:extLst>
          </p:cNvPr>
          <p:cNvPicPr preferRelativeResize="0"/>
          <p:nvPr/>
        </p:nvPicPr>
        <p:blipFill rotWithShape="1">
          <a:blip r:embed="rId10">
            <a:alphaModFix/>
          </a:blip>
          <a:srcRect r="69244"/>
          <a:stretch/>
        </p:blipFill>
        <p:spPr>
          <a:xfrm>
            <a:off x="2951761" y="1749509"/>
            <a:ext cx="494120" cy="447075"/>
          </a:xfrm>
          <a:prstGeom prst="rect">
            <a:avLst/>
          </a:prstGeom>
          <a:noFill/>
          <a:ln>
            <a:noFill/>
          </a:ln>
        </p:spPr>
      </p:pic>
      <p:pic>
        <p:nvPicPr>
          <p:cNvPr id="23" name="Google Shape;215;p48">
            <a:extLst>
              <a:ext uri="{FF2B5EF4-FFF2-40B4-BE49-F238E27FC236}">
                <a16:creationId xmlns:a16="http://schemas.microsoft.com/office/drawing/2014/main" id="{158D45DF-8A8F-4532-3714-602F37531B49}"/>
              </a:ext>
            </a:extLst>
          </p:cNvPr>
          <p:cNvPicPr preferRelativeResize="0"/>
          <p:nvPr/>
        </p:nvPicPr>
        <p:blipFill rotWithShape="1">
          <a:blip r:embed="rId11">
            <a:alphaModFix/>
          </a:blip>
          <a:srcRect l="30963"/>
          <a:stretch/>
        </p:blipFill>
        <p:spPr>
          <a:xfrm>
            <a:off x="3445883" y="1749509"/>
            <a:ext cx="1109178" cy="447075"/>
          </a:xfrm>
          <a:prstGeom prst="rect">
            <a:avLst/>
          </a:prstGeom>
          <a:noFill/>
          <a:ln>
            <a:noFill/>
          </a:ln>
        </p:spPr>
      </p:pic>
      <p:pic>
        <p:nvPicPr>
          <p:cNvPr id="24" name="Google Shape;216;p48">
            <a:extLst>
              <a:ext uri="{FF2B5EF4-FFF2-40B4-BE49-F238E27FC236}">
                <a16:creationId xmlns:a16="http://schemas.microsoft.com/office/drawing/2014/main" id="{444E387F-E5A2-64B4-90C6-8B696D6B6255}"/>
              </a:ext>
            </a:extLst>
          </p:cNvPr>
          <p:cNvPicPr preferRelativeResize="0"/>
          <p:nvPr/>
        </p:nvPicPr>
        <p:blipFill>
          <a:blip r:embed="rId12">
            <a:alphaModFix/>
          </a:blip>
          <a:stretch>
            <a:fillRect/>
          </a:stretch>
        </p:blipFill>
        <p:spPr>
          <a:xfrm>
            <a:off x="7174116" y="1749515"/>
            <a:ext cx="2168917" cy="447075"/>
          </a:xfrm>
          <a:prstGeom prst="rect">
            <a:avLst/>
          </a:prstGeom>
          <a:noFill/>
          <a:ln>
            <a:noFill/>
          </a:ln>
        </p:spPr>
      </p:pic>
      <p:pic>
        <p:nvPicPr>
          <p:cNvPr id="25" name="Google Shape;217;p48">
            <a:extLst>
              <a:ext uri="{FF2B5EF4-FFF2-40B4-BE49-F238E27FC236}">
                <a16:creationId xmlns:a16="http://schemas.microsoft.com/office/drawing/2014/main" id="{CDE13657-F889-0B4B-BFC2-681E8BB7D5B7}"/>
              </a:ext>
            </a:extLst>
          </p:cNvPr>
          <p:cNvPicPr preferRelativeResize="0"/>
          <p:nvPr/>
        </p:nvPicPr>
        <p:blipFill>
          <a:blip r:embed="rId13">
            <a:alphaModFix/>
          </a:blip>
          <a:stretch>
            <a:fillRect/>
          </a:stretch>
        </p:blipFill>
        <p:spPr>
          <a:xfrm>
            <a:off x="6847973" y="4744675"/>
            <a:ext cx="1032602" cy="1032602"/>
          </a:xfrm>
          <a:prstGeom prst="rect">
            <a:avLst/>
          </a:prstGeom>
          <a:noFill/>
          <a:ln>
            <a:noFill/>
          </a:ln>
        </p:spPr>
      </p:pic>
      <p:pic>
        <p:nvPicPr>
          <p:cNvPr id="26" name="Google Shape;218;p48">
            <a:extLst>
              <a:ext uri="{FF2B5EF4-FFF2-40B4-BE49-F238E27FC236}">
                <a16:creationId xmlns:a16="http://schemas.microsoft.com/office/drawing/2014/main" id="{7FEA69AC-E320-A4FC-6B05-000E20D39B9E}"/>
              </a:ext>
            </a:extLst>
          </p:cNvPr>
          <p:cNvPicPr preferRelativeResize="0"/>
          <p:nvPr/>
        </p:nvPicPr>
        <p:blipFill rotWithShape="1">
          <a:blip r:embed="rId14">
            <a:alphaModFix/>
          </a:blip>
          <a:srcRect l="13160" t="38324" r="11248" b="38840"/>
          <a:stretch/>
        </p:blipFill>
        <p:spPr>
          <a:xfrm>
            <a:off x="4090957" y="5627350"/>
            <a:ext cx="1672620" cy="338700"/>
          </a:xfrm>
          <a:prstGeom prst="rect">
            <a:avLst/>
          </a:prstGeom>
          <a:noFill/>
          <a:ln>
            <a:noFill/>
          </a:ln>
        </p:spPr>
      </p:pic>
      <p:pic>
        <p:nvPicPr>
          <p:cNvPr id="27" name="Google Shape;219;p48">
            <a:extLst>
              <a:ext uri="{FF2B5EF4-FFF2-40B4-BE49-F238E27FC236}">
                <a16:creationId xmlns:a16="http://schemas.microsoft.com/office/drawing/2014/main" id="{2769611A-5989-7AF4-4DEB-B9BCE4C0638F}"/>
              </a:ext>
            </a:extLst>
          </p:cNvPr>
          <p:cNvPicPr preferRelativeResize="0"/>
          <p:nvPr/>
        </p:nvPicPr>
        <p:blipFill>
          <a:blip r:embed="rId15">
            <a:alphaModFix/>
          </a:blip>
          <a:stretch>
            <a:fillRect/>
          </a:stretch>
        </p:blipFill>
        <p:spPr>
          <a:xfrm>
            <a:off x="7899372" y="4744664"/>
            <a:ext cx="1672625" cy="833636"/>
          </a:xfrm>
          <a:prstGeom prst="rect">
            <a:avLst/>
          </a:prstGeom>
          <a:noFill/>
          <a:ln>
            <a:noFill/>
          </a:ln>
        </p:spPr>
      </p:pic>
      <p:pic>
        <p:nvPicPr>
          <p:cNvPr id="28" name="Google Shape;220;p48">
            <a:extLst>
              <a:ext uri="{FF2B5EF4-FFF2-40B4-BE49-F238E27FC236}">
                <a16:creationId xmlns:a16="http://schemas.microsoft.com/office/drawing/2014/main" id="{A09D51A4-65A1-5BE7-75E2-21274877067C}"/>
              </a:ext>
            </a:extLst>
          </p:cNvPr>
          <p:cNvPicPr preferRelativeResize="0"/>
          <p:nvPr/>
        </p:nvPicPr>
        <p:blipFill>
          <a:blip r:embed="rId16">
            <a:alphaModFix/>
          </a:blip>
          <a:stretch>
            <a:fillRect/>
          </a:stretch>
        </p:blipFill>
        <p:spPr>
          <a:xfrm>
            <a:off x="4090957" y="4824196"/>
            <a:ext cx="1672624" cy="377693"/>
          </a:xfrm>
          <a:prstGeom prst="rect">
            <a:avLst/>
          </a:prstGeom>
          <a:noFill/>
          <a:ln>
            <a:noFill/>
          </a:ln>
          <a:effectLst>
            <a:outerShdw blurRad="57150" dist="19050" dir="5400000" algn="bl" rotWithShape="0">
              <a:srgbClr val="000000">
                <a:alpha val="50000"/>
              </a:srgbClr>
            </a:outerShdw>
          </a:effectLst>
        </p:spPr>
      </p:pic>
      <p:pic>
        <p:nvPicPr>
          <p:cNvPr id="29" name="Google Shape;221;p48">
            <a:extLst>
              <a:ext uri="{FF2B5EF4-FFF2-40B4-BE49-F238E27FC236}">
                <a16:creationId xmlns:a16="http://schemas.microsoft.com/office/drawing/2014/main" id="{A81900B2-4898-B57F-16F5-FC09D21B7F7B}"/>
              </a:ext>
            </a:extLst>
          </p:cNvPr>
          <p:cNvPicPr preferRelativeResize="0"/>
          <p:nvPr/>
        </p:nvPicPr>
        <p:blipFill rotWithShape="1">
          <a:blip r:embed="rId17">
            <a:alphaModFix/>
          </a:blip>
          <a:srcRect l="4941" t="15260" r="5709" b="38552"/>
          <a:stretch/>
        </p:blipFill>
        <p:spPr>
          <a:xfrm>
            <a:off x="7174116" y="3325054"/>
            <a:ext cx="2032302" cy="788675"/>
          </a:xfrm>
          <a:prstGeom prst="rect">
            <a:avLst/>
          </a:prstGeom>
          <a:noFill/>
          <a:ln>
            <a:noFill/>
          </a:ln>
        </p:spPr>
      </p:pic>
    </p:spTree>
    <p:extLst>
      <p:ext uri="{BB962C8B-B14F-4D97-AF65-F5344CB8AC3E}">
        <p14:creationId xmlns:p14="http://schemas.microsoft.com/office/powerpoint/2010/main" val="1405040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84432C-1B35-E942-A556-F8127A03C78E}"/>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B7752EDD-C1D3-755E-D07B-4479136A6484}"/>
              </a:ext>
            </a:extLst>
          </p:cNvPr>
          <p:cNvSpPr/>
          <p:nvPr/>
        </p:nvSpPr>
        <p:spPr>
          <a:xfrm>
            <a:off x="10086976" y="171450"/>
            <a:ext cx="1928812" cy="814387"/>
          </a:xfrm>
          <a:prstGeom prst="rect">
            <a:avLst/>
          </a:prstGeom>
          <a:solidFill>
            <a:srgbClr val="202727"/>
          </a:solidFill>
          <a:ln>
            <a:solidFill>
              <a:srgbClr val="2027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8492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699180-2318-9361-A934-0E58E0B39910}"/>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oogle Shape;380;p52">
            <a:extLst>
              <a:ext uri="{FF2B5EF4-FFF2-40B4-BE49-F238E27FC236}">
                <a16:creationId xmlns:a16="http://schemas.microsoft.com/office/drawing/2014/main" id="{CF3F17C5-54D0-0563-EE28-00E435CBE037}"/>
              </a:ext>
            </a:extLst>
          </p:cNvPr>
          <p:cNvGrpSpPr/>
          <p:nvPr/>
        </p:nvGrpSpPr>
        <p:grpSpPr>
          <a:xfrm>
            <a:off x="11037025" y="5820890"/>
            <a:ext cx="789907" cy="789907"/>
            <a:chOff x="3235901" y="2426150"/>
            <a:chExt cx="658475" cy="658475"/>
          </a:xfrm>
        </p:grpSpPr>
        <p:pic>
          <p:nvPicPr>
            <p:cNvPr id="18" name="Google Shape;381;p52">
              <a:extLst>
                <a:ext uri="{FF2B5EF4-FFF2-40B4-BE49-F238E27FC236}">
                  <a16:creationId xmlns:a16="http://schemas.microsoft.com/office/drawing/2014/main" id="{D9DEA90E-23B6-E501-FF9C-AEB37CB69A56}"/>
                </a:ext>
              </a:extLst>
            </p:cNvPr>
            <p:cNvPicPr preferRelativeResize="0"/>
            <p:nvPr/>
          </p:nvPicPr>
          <p:blipFill>
            <a:blip r:embed="rId3">
              <a:alphaModFix/>
            </a:blip>
            <a:stretch>
              <a:fillRect/>
            </a:stretch>
          </p:blipFill>
          <p:spPr>
            <a:xfrm>
              <a:off x="3235901" y="2426150"/>
              <a:ext cx="658475" cy="658475"/>
            </a:xfrm>
            <a:prstGeom prst="rect">
              <a:avLst/>
            </a:prstGeom>
            <a:noFill/>
            <a:ln>
              <a:noFill/>
            </a:ln>
          </p:spPr>
        </p:pic>
        <p:pic>
          <p:nvPicPr>
            <p:cNvPr id="19" name="Google Shape;382;p52">
              <a:extLst>
                <a:ext uri="{FF2B5EF4-FFF2-40B4-BE49-F238E27FC236}">
                  <a16:creationId xmlns:a16="http://schemas.microsoft.com/office/drawing/2014/main" id="{932EF641-563D-AE52-39D3-77D2D0FFB1E2}"/>
                </a:ext>
              </a:extLst>
            </p:cNvPr>
            <p:cNvPicPr preferRelativeResize="0"/>
            <p:nvPr/>
          </p:nvPicPr>
          <p:blipFill>
            <a:blip r:embed="rId4">
              <a:alphaModFix/>
            </a:blip>
            <a:stretch>
              <a:fillRect/>
            </a:stretch>
          </p:blipFill>
          <p:spPr>
            <a:xfrm>
              <a:off x="3487750" y="2629425"/>
              <a:ext cx="85150" cy="272701"/>
            </a:xfrm>
            <a:prstGeom prst="rect">
              <a:avLst/>
            </a:prstGeom>
            <a:noFill/>
            <a:ln>
              <a:noFill/>
            </a:ln>
          </p:spPr>
        </p:pic>
        <p:pic>
          <p:nvPicPr>
            <p:cNvPr id="20" name="Google Shape;383;p52">
              <a:extLst>
                <a:ext uri="{FF2B5EF4-FFF2-40B4-BE49-F238E27FC236}">
                  <a16:creationId xmlns:a16="http://schemas.microsoft.com/office/drawing/2014/main" id="{7535D35E-A4BC-5DD4-AA1A-AC9551DCD965}"/>
                </a:ext>
              </a:extLst>
            </p:cNvPr>
            <p:cNvPicPr preferRelativeResize="0"/>
            <p:nvPr/>
          </p:nvPicPr>
          <p:blipFill>
            <a:blip r:embed="rId5">
              <a:alphaModFix/>
            </a:blip>
            <a:stretch>
              <a:fillRect/>
            </a:stretch>
          </p:blipFill>
          <p:spPr>
            <a:xfrm>
              <a:off x="3572900" y="2689559"/>
              <a:ext cx="85150" cy="181681"/>
            </a:xfrm>
            <a:prstGeom prst="rect">
              <a:avLst/>
            </a:prstGeom>
            <a:noFill/>
            <a:ln w="9525" cap="flat" cmpd="sng">
              <a:solidFill>
                <a:srgbClr val="314743"/>
              </a:solidFill>
              <a:prstDash val="solid"/>
              <a:round/>
              <a:headEnd type="none" w="sm" len="sm"/>
              <a:tailEnd type="none" w="sm" len="sm"/>
            </a:ln>
          </p:spPr>
        </p:pic>
      </p:grpSp>
      <p:sp>
        <p:nvSpPr>
          <p:cNvPr id="21" name="Google Shape;384;p52">
            <a:extLst>
              <a:ext uri="{FF2B5EF4-FFF2-40B4-BE49-F238E27FC236}">
                <a16:creationId xmlns:a16="http://schemas.microsoft.com/office/drawing/2014/main" id="{0032EBC4-36D6-EE84-D124-363717F37205}"/>
              </a:ext>
            </a:extLst>
          </p:cNvPr>
          <p:cNvSpPr txBox="1"/>
          <p:nvPr/>
        </p:nvSpPr>
        <p:spPr>
          <a:xfrm>
            <a:off x="365069" y="970937"/>
            <a:ext cx="6595144" cy="5781029"/>
          </a:xfrm>
          <a:prstGeom prst="rect">
            <a:avLst/>
          </a:prstGeom>
          <a:noFill/>
          <a:ln>
            <a:noFill/>
          </a:ln>
        </p:spPr>
        <p:txBody>
          <a:bodyPr spcFirstLastPara="1" wrap="square" lIns="45700" tIns="45700" rIns="45700" bIns="45700" anchor="t" anchorCtr="0">
            <a:spAutoFit/>
          </a:bodyPr>
          <a:lstStyle/>
          <a:p>
            <a:pPr marL="0" lvl="0" indent="0" algn="l" rtl="0">
              <a:spcBef>
                <a:spcPts val="0"/>
              </a:spcBef>
              <a:spcAft>
                <a:spcPts val="0"/>
              </a:spcAft>
              <a:buNone/>
            </a:pPr>
            <a:r>
              <a:rPr lang="en" sz="1600" b="1" dirty="0">
                <a:solidFill>
                  <a:schemeClr val="lt1"/>
                </a:solidFill>
                <a:ea typeface="Mulish"/>
                <a:cs typeface="Mulish"/>
                <a:sym typeface="Mulish"/>
              </a:rPr>
              <a:t>Objective</a:t>
            </a:r>
            <a:r>
              <a:rPr lang="en" sz="1600" dirty="0">
                <a:solidFill>
                  <a:schemeClr val="lt1"/>
                </a:solidFill>
                <a:ea typeface="Mulish"/>
                <a:cs typeface="Mulish"/>
                <a:sym typeface="Mulish"/>
              </a:rPr>
              <a:t>: Test individual Arbor technologies in isolation, then in an integrated system to prove technology capability</a:t>
            </a:r>
            <a:endParaRPr sz="1600" dirty="0">
              <a:solidFill>
                <a:schemeClr val="lt1"/>
              </a:solidFill>
              <a:ea typeface="Mulish"/>
              <a:cs typeface="Mulish"/>
              <a:sym typeface="Mulish"/>
            </a:endParaRPr>
          </a:p>
          <a:p>
            <a:pPr marL="0" lvl="0" indent="0" algn="l" rtl="0">
              <a:spcBef>
                <a:spcPts val="700"/>
              </a:spcBef>
              <a:spcAft>
                <a:spcPts val="0"/>
              </a:spcAft>
              <a:buNone/>
            </a:pPr>
            <a:r>
              <a:rPr lang="en" sz="1600" b="1" dirty="0">
                <a:solidFill>
                  <a:schemeClr val="lt1"/>
                </a:solidFill>
                <a:ea typeface="Mulish"/>
                <a:cs typeface="Mulish"/>
                <a:sym typeface="Mulish"/>
              </a:rPr>
              <a:t>Location: </a:t>
            </a:r>
            <a:r>
              <a:rPr lang="en" sz="1600" dirty="0">
                <a:solidFill>
                  <a:schemeClr val="lt1"/>
                </a:solidFill>
                <a:ea typeface="Mulish"/>
                <a:cs typeface="Mulish"/>
                <a:sym typeface="Mulish"/>
              </a:rPr>
              <a:t>San Bernardino, CA</a:t>
            </a:r>
            <a:endParaRPr sz="1600" dirty="0">
              <a:solidFill>
                <a:schemeClr val="lt1"/>
              </a:solidFill>
              <a:ea typeface="Mulish"/>
              <a:cs typeface="Mulish"/>
              <a:sym typeface="Mulish"/>
            </a:endParaRPr>
          </a:p>
          <a:p>
            <a:pPr marL="0" lvl="0" indent="0" algn="l" rtl="0">
              <a:spcBef>
                <a:spcPts val="700"/>
              </a:spcBef>
              <a:spcAft>
                <a:spcPts val="0"/>
              </a:spcAft>
              <a:buNone/>
            </a:pPr>
            <a:r>
              <a:rPr lang="en" sz="1600" b="1" dirty="0">
                <a:solidFill>
                  <a:schemeClr val="lt1"/>
                </a:solidFill>
                <a:ea typeface="Mulish"/>
                <a:cs typeface="Mulish"/>
                <a:sym typeface="Mulish"/>
              </a:rPr>
              <a:t>Partners:</a:t>
            </a:r>
            <a:endParaRPr sz="1600" b="1"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Site Host: Kelly Space and Technologies</a:t>
            </a:r>
            <a:endParaRPr sz="1600"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Biomass Provider: Rio Bravo Rocklin - Biomass industry leader</a:t>
            </a:r>
            <a:endParaRPr sz="1600"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Community Support: Technical Employment Training</a:t>
            </a:r>
            <a:endParaRPr sz="1600" dirty="0">
              <a:solidFill>
                <a:schemeClr val="lt1"/>
              </a:solidFill>
              <a:ea typeface="Mulish"/>
              <a:cs typeface="Mulish"/>
              <a:sym typeface="Mulish"/>
            </a:endParaRPr>
          </a:p>
          <a:p>
            <a:pPr marL="0" lvl="0" indent="0" algn="l" rtl="0">
              <a:spcBef>
                <a:spcPts val="700"/>
              </a:spcBef>
              <a:spcAft>
                <a:spcPts val="0"/>
              </a:spcAft>
              <a:buNone/>
            </a:pPr>
            <a:r>
              <a:rPr lang="en" sz="1600" b="1" dirty="0">
                <a:solidFill>
                  <a:schemeClr val="lt1"/>
                </a:solidFill>
                <a:ea typeface="Mulish"/>
                <a:cs typeface="Mulish"/>
                <a:sym typeface="Mulish"/>
              </a:rPr>
              <a:t>Timeline:</a:t>
            </a:r>
            <a:endParaRPr sz="1600" b="1"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April 2024: First Fire of System</a:t>
            </a:r>
            <a:endParaRPr sz="1600"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July 2025: Full system long duration testing, TRL 6 demo of powerpack</a:t>
            </a:r>
            <a:endParaRPr sz="1600"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Sept. 2025: Construction at Kelly complete</a:t>
            </a:r>
            <a:endParaRPr sz="1600"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Nov. 2025: Full system long duration testing, TRL 6 demo of powerpack + sublevel gasifier</a:t>
            </a:r>
            <a:endParaRPr sz="1600"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Feb. 2026: Full system long duration testing, TRL 6 of integral gasifier system @ powerpack</a:t>
            </a:r>
            <a:endParaRPr sz="1600" dirty="0">
              <a:solidFill>
                <a:schemeClr val="lt1"/>
              </a:solidFill>
              <a:ea typeface="Mulish"/>
              <a:cs typeface="Mulish"/>
              <a:sym typeface="Mulish"/>
            </a:endParaRPr>
          </a:p>
          <a:p>
            <a:pPr marL="457200" lvl="0" indent="-285750" algn="l" rtl="0">
              <a:spcBef>
                <a:spcPts val="700"/>
              </a:spcBef>
              <a:spcAft>
                <a:spcPts val="0"/>
              </a:spcAft>
              <a:buClr>
                <a:schemeClr val="lt1"/>
              </a:buClr>
              <a:buSzPts val="900"/>
              <a:buFont typeface="Mulish"/>
              <a:buChar char="●"/>
            </a:pPr>
            <a:r>
              <a:rPr lang="en" sz="1600" dirty="0">
                <a:solidFill>
                  <a:schemeClr val="lt1"/>
                </a:solidFill>
                <a:ea typeface="Mulish"/>
                <a:cs typeface="Mulish"/>
                <a:sym typeface="Mulish"/>
              </a:rPr>
              <a:t>December 2026: Kelly CO2 removal delivered</a:t>
            </a:r>
            <a:endParaRPr sz="1600" dirty="0">
              <a:solidFill>
                <a:schemeClr val="lt1"/>
              </a:solidFill>
              <a:ea typeface="Mulish"/>
              <a:cs typeface="Mulish"/>
              <a:sym typeface="Mulish"/>
            </a:endParaRPr>
          </a:p>
          <a:p>
            <a:pPr marL="0" lvl="0" indent="0" algn="l" rtl="0">
              <a:spcBef>
                <a:spcPts val="700"/>
              </a:spcBef>
              <a:spcAft>
                <a:spcPts val="700"/>
              </a:spcAft>
              <a:buNone/>
            </a:pPr>
            <a:endParaRPr sz="1600" dirty="0">
              <a:solidFill>
                <a:schemeClr val="lt1"/>
              </a:solidFill>
              <a:ea typeface="Mulish"/>
              <a:cs typeface="Mulish"/>
              <a:sym typeface="Mulish"/>
            </a:endParaRPr>
          </a:p>
        </p:txBody>
      </p:sp>
      <p:sp>
        <p:nvSpPr>
          <p:cNvPr id="22" name="Google Shape;385;p52">
            <a:extLst>
              <a:ext uri="{FF2B5EF4-FFF2-40B4-BE49-F238E27FC236}">
                <a16:creationId xmlns:a16="http://schemas.microsoft.com/office/drawing/2014/main" id="{88239FCD-B4C4-4504-5AC9-051FFB8C7559}"/>
              </a:ext>
            </a:extLst>
          </p:cNvPr>
          <p:cNvSpPr txBox="1">
            <a:spLocks noGrp="1"/>
          </p:cNvSpPr>
          <p:nvPr>
            <p:ph type="title"/>
          </p:nvPr>
        </p:nvSpPr>
        <p:spPr>
          <a:xfrm>
            <a:off x="84918" y="117758"/>
            <a:ext cx="12022164" cy="1245532"/>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Technology Pilot: Underway in San Bernardino</a:t>
            </a:r>
            <a:endParaRPr dirty="0"/>
          </a:p>
        </p:txBody>
      </p:sp>
      <p:pic>
        <p:nvPicPr>
          <p:cNvPr id="23" name="Google Shape;386;p52">
            <a:extLst>
              <a:ext uri="{FF2B5EF4-FFF2-40B4-BE49-F238E27FC236}">
                <a16:creationId xmlns:a16="http://schemas.microsoft.com/office/drawing/2014/main" id="{727F9D99-1E17-1479-16C8-93564E6EDEC9}"/>
              </a:ext>
            </a:extLst>
          </p:cNvPr>
          <p:cNvPicPr preferRelativeResize="0"/>
          <p:nvPr/>
        </p:nvPicPr>
        <p:blipFill rotWithShape="1">
          <a:blip r:embed="rId6">
            <a:alphaModFix/>
          </a:blip>
          <a:srcRect t="10650" r="17273"/>
          <a:stretch/>
        </p:blipFill>
        <p:spPr>
          <a:xfrm>
            <a:off x="7093255" y="1095633"/>
            <a:ext cx="2507423" cy="1914748"/>
          </a:xfrm>
          <a:prstGeom prst="rect">
            <a:avLst/>
          </a:prstGeom>
          <a:noFill/>
          <a:ln>
            <a:noFill/>
          </a:ln>
        </p:spPr>
      </p:pic>
      <p:pic>
        <p:nvPicPr>
          <p:cNvPr id="24" name="Google Shape;387;p52">
            <a:extLst>
              <a:ext uri="{FF2B5EF4-FFF2-40B4-BE49-F238E27FC236}">
                <a16:creationId xmlns:a16="http://schemas.microsoft.com/office/drawing/2014/main" id="{8DE78CF3-A146-5052-102D-53DEEBFCE1CA}"/>
              </a:ext>
            </a:extLst>
          </p:cNvPr>
          <p:cNvPicPr preferRelativeResize="0"/>
          <p:nvPr/>
        </p:nvPicPr>
        <p:blipFill>
          <a:blip r:embed="rId7">
            <a:alphaModFix/>
          </a:blip>
          <a:stretch>
            <a:fillRect/>
          </a:stretch>
        </p:blipFill>
        <p:spPr>
          <a:xfrm>
            <a:off x="9921303" y="1162309"/>
            <a:ext cx="1986020" cy="3529651"/>
          </a:xfrm>
          <a:prstGeom prst="rect">
            <a:avLst/>
          </a:prstGeom>
          <a:noFill/>
          <a:ln>
            <a:noFill/>
          </a:ln>
        </p:spPr>
      </p:pic>
      <p:pic>
        <p:nvPicPr>
          <p:cNvPr id="25" name="Google Shape;388;p52">
            <a:extLst>
              <a:ext uri="{FF2B5EF4-FFF2-40B4-BE49-F238E27FC236}">
                <a16:creationId xmlns:a16="http://schemas.microsoft.com/office/drawing/2014/main" id="{D7150CB5-F4D1-67B4-158E-83988C8BCF78}"/>
              </a:ext>
            </a:extLst>
          </p:cNvPr>
          <p:cNvPicPr preferRelativeResize="0"/>
          <p:nvPr/>
        </p:nvPicPr>
        <p:blipFill>
          <a:blip r:embed="rId8">
            <a:alphaModFix/>
          </a:blip>
          <a:stretch>
            <a:fillRect/>
          </a:stretch>
        </p:blipFill>
        <p:spPr>
          <a:xfrm>
            <a:off x="7150528" y="3949351"/>
            <a:ext cx="2450150" cy="1378676"/>
          </a:xfrm>
          <a:prstGeom prst="rect">
            <a:avLst/>
          </a:prstGeom>
          <a:noFill/>
          <a:ln>
            <a:noFill/>
          </a:ln>
        </p:spPr>
      </p:pic>
      <p:sp>
        <p:nvSpPr>
          <p:cNvPr id="26" name="Google Shape;389;p52">
            <a:extLst>
              <a:ext uri="{FF2B5EF4-FFF2-40B4-BE49-F238E27FC236}">
                <a16:creationId xmlns:a16="http://schemas.microsoft.com/office/drawing/2014/main" id="{F1AA0DA1-76FA-2C4E-EF13-5DDCBAA85A3E}"/>
              </a:ext>
            </a:extLst>
          </p:cNvPr>
          <p:cNvSpPr txBox="1"/>
          <p:nvPr/>
        </p:nvSpPr>
        <p:spPr>
          <a:xfrm>
            <a:off x="9788266" y="4691960"/>
            <a:ext cx="2252100" cy="29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i="1" dirty="0">
                <a:solidFill>
                  <a:schemeClr val="lt1"/>
                </a:solidFill>
                <a:latin typeface="Mulish"/>
                <a:ea typeface="Mulish"/>
                <a:cs typeface="Mulish"/>
                <a:sym typeface="Mulish"/>
              </a:rPr>
              <a:t>Gasifier prototype, ready for testing</a:t>
            </a:r>
            <a:endParaRPr sz="1600" i="1" dirty="0">
              <a:solidFill>
                <a:schemeClr val="lt1"/>
              </a:solidFill>
              <a:latin typeface="Mulish"/>
              <a:ea typeface="Mulish"/>
              <a:cs typeface="Mulish"/>
              <a:sym typeface="Mulish"/>
            </a:endParaRPr>
          </a:p>
        </p:txBody>
      </p:sp>
      <p:sp>
        <p:nvSpPr>
          <p:cNvPr id="27" name="Google Shape;390;p52">
            <a:extLst>
              <a:ext uri="{FF2B5EF4-FFF2-40B4-BE49-F238E27FC236}">
                <a16:creationId xmlns:a16="http://schemas.microsoft.com/office/drawing/2014/main" id="{2001C236-D259-757F-D41D-3CAB1E71535F}"/>
              </a:ext>
            </a:extLst>
          </p:cNvPr>
          <p:cNvSpPr txBox="1"/>
          <p:nvPr/>
        </p:nvSpPr>
        <p:spPr>
          <a:xfrm>
            <a:off x="7249541" y="5328026"/>
            <a:ext cx="2252100" cy="29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i="1">
                <a:solidFill>
                  <a:schemeClr val="lt1"/>
                </a:solidFill>
                <a:latin typeface="Mulish"/>
                <a:ea typeface="Mulish"/>
                <a:cs typeface="Mulish"/>
                <a:sym typeface="Mulish"/>
              </a:rPr>
              <a:t>Oxycombustor unit at Arbor’s Test Facility in Mojave, CA</a:t>
            </a:r>
            <a:endParaRPr sz="1600" i="1">
              <a:solidFill>
                <a:schemeClr val="lt1"/>
              </a:solidFill>
              <a:latin typeface="Mulish"/>
              <a:ea typeface="Mulish"/>
              <a:cs typeface="Mulish"/>
              <a:sym typeface="Mulish"/>
            </a:endParaRPr>
          </a:p>
        </p:txBody>
      </p:sp>
      <p:sp>
        <p:nvSpPr>
          <p:cNvPr id="28" name="Google Shape;391;p52">
            <a:extLst>
              <a:ext uri="{FF2B5EF4-FFF2-40B4-BE49-F238E27FC236}">
                <a16:creationId xmlns:a16="http://schemas.microsoft.com/office/drawing/2014/main" id="{516E995A-F0D7-D442-7E9F-17B78D1EE768}"/>
              </a:ext>
            </a:extLst>
          </p:cNvPr>
          <p:cNvSpPr txBox="1"/>
          <p:nvPr/>
        </p:nvSpPr>
        <p:spPr>
          <a:xfrm>
            <a:off x="7192268" y="3010385"/>
            <a:ext cx="2252100" cy="29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i="1">
                <a:solidFill>
                  <a:schemeClr val="lt1"/>
                </a:solidFill>
                <a:latin typeface="Mulish"/>
                <a:ea typeface="Mulish"/>
                <a:cs typeface="Mulish"/>
                <a:sym typeface="Mulish"/>
              </a:rPr>
              <a:t>Final render for Test Skid at Kelly Space</a:t>
            </a:r>
            <a:endParaRPr sz="1600" i="1">
              <a:solidFill>
                <a:schemeClr val="lt1"/>
              </a:solidFill>
              <a:latin typeface="Mulish"/>
              <a:ea typeface="Mulish"/>
              <a:cs typeface="Mulish"/>
              <a:sym typeface="Mulish"/>
            </a:endParaRPr>
          </a:p>
        </p:txBody>
      </p:sp>
    </p:spTree>
    <p:extLst>
      <p:ext uri="{BB962C8B-B14F-4D97-AF65-F5344CB8AC3E}">
        <p14:creationId xmlns:p14="http://schemas.microsoft.com/office/powerpoint/2010/main" val="2183773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252AF-07F7-DB4D-4A19-909B89F951CB}"/>
              </a:ext>
            </a:extLst>
          </p:cNvPr>
          <p:cNvSpPr>
            <a:spLocks noGrp="1"/>
          </p:cNvSpPr>
          <p:nvPr>
            <p:ph type="title"/>
          </p:nvPr>
        </p:nvSpPr>
        <p:spPr>
          <a:xfrm>
            <a:off x="6775451" y="1415624"/>
            <a:ext cx="3525838" cy="948619"/>
          </a:xfrm>
        </p:spPr>
        <p:txBody>
          <a:bodyPr/>
          <a:lstStyle/>
          <a:p>
            <a:r>
              <a:rPr lang="en-US" sz="3800" dirty="0"/>
              <a:t>Challenges</a:t>
            </a:r>
          </a:p>
        </p:txBody>
      </p:sp>
      <p:sp>
        <p:nvSpPr>
          <p:cNvPr id="3" name="Content Placeholder 2">
            <a:extLst>
              <a:ext uri="{FF2B5EF4-FFF2-40B4-BE49-F238E27FC236}">
                <a16:creationId xmlns:a16="http://schemas.microsoft.com/office/drawing/2014/main" id="{71EA4DF5-6830-7E23-1812-A83F3F67A906}"/>
              </a:ext>
            </a:extLst>
          </p:cNvPr>
          <p:cNvSpPr>
            <a:spLocks noGrp="1"/>
          </p:cNvSpPr>
          <p:nvPr>
            <p:ph sz="half" idx="1"/>
          </p:nvPr>
        </p:nvSpPr>
        <p:spPr>
          <a:xfrm>
            <a:off x="6789740" y="2479705"/>
            <a:ext cx="3652225" cy="2770613"/>
          </a:xfrm>
        </p:spPr>
        <p:txBody>
          <a:bodyPr>
            <a:normAutofit/>
          </a:bodyPr>
          <a:lstStyle/>
          <a:p>
            <a:r>
              <a:rPr lang="en-US" sz="2000" dirty="0"/>
              <a:t>Feasibility of biomass to energy</a:t>
            </a:r>
          </a:p>
          <a:p>
            <a:endParaRPr lang="en-US" sz="2000" dirty="0"/>
          </a:p>
          <a:p>
            <a:r>
              <a:rPr lang="en-US" sz="2000" dirty="0"/>
              <a:t>End product markets</a:t>
            </a:r>
          </a:p>
          <a:p>
            <a:endParaRPr lang="en-US" sz="2000" dirty="0"/>
          </a:p>
          <a:p>
            <a:r>
              <a:rPr lang="en-US" sz="2000" dirty="0"/>
              <a:t>Guarantee of biomass supply</a:t>
            </a:r>
          </a:p>
          <a:p>
            <a:endParaRPr lang="en-US" sz="2000" dirty="0"/>
          </a:p>
          <a:p>
            <a:endParaRPr lang="en-US" dirty="0"/>
          </a:p>
        </p:txBody>
      </p:sp>
      <p:pic>
        <p:nvPicPr>
          <p:cNvPr id="5" name="Picture 4">
            <a:extLst>
              <a:ext uri="{FF2B5EF4-FFF2-40B4-BE49-F238E27FC236}">
                <a16:creationId xmlns:a16="http://schemas.microsoft.com/office/drawing/2014/main" id="{76A9B74A-B5E6-532C-420E-1029891E8A75}"/>
              </a:ext>
            </a:extLst>
          </p:cNvPr>
          <p:cNvPicPr>
            <a:picLocks noChangeAspect="1"/>
          </p:cNvPicPr>
          <p:nvPr/>
        </p:nvPicPr>
        <p:blipFill>
          <a:blip r:embed="rId3"/>
          <a:stretch>
            <a:fillRect/>
          </a:stretch>
        </p:blipFill>
        <p:spPr>
          <a:xfrm>
            <a:off x="947118" y="0"/>
            <a:ext cx="5234608" cy="6858000"/>
          </a:xfrm>
          <a:prstGeom prst="rect">
            <a:avLst/>
          </a:prstGeom>
        </p:spPr>
      </p:pic>
    </p:spTree>
    <p:extLst>
      <p:ext uri="{BB962C8B-B14F-4D97-AF65-F5344CB8AC3E}">
        <p14:creationId xmlns:p14="http://schemas.microsoft.com/office/powerpoint/2010/main" val="110566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637C2-58BA-5B46-4C75-8B9DDDA8E58C}"/>
              </a:ext>
            </a:extLst>
          </p:cNvPr>
          <p:cNvSpPr>
            <a:spLocks noGrp="1"/>
          </p:cNvSpPr>
          <p:nvPr>
            <p:ph type="title"/>
          </p:nvPr>
        </p:nvSpPr>
        <p:spPr>
          <a:xfrm>
            <a:off x="4280708" y="213468"/>
            <a:ext cx="3224179" cy="990613"/>
          </a:xfrm>
        </p:spPr>
        <p:txBody>
          <a:bodyPr>
            <a:normAutofit/>
          </a:bodyPr>
          <a:lstStyle/>
          <a:p>
            <a:r>
              <a:rPr lang="en-US" sz="4400" dirty="0">
                <a:solidFill>
                  <a:srgbClr val="EBEBEB"/>
                </a:solidFill>
              </a:rPr>
              <a:t>Thank you!</a:t>
            </a:r>
            <a:endParaRPr lang="en-US" sz="4400" dirty="0"/>
          </a:p>
        </p:txBody>
      </p:sp>
      <p:pic>
        <p:nvPicPr>
          <p:cNvPr id="7" name="Picture 6">
            <a:extLst>
              <a:ext uri="{FF2B5EF4-FFF2-40B4-BE49-F238E27FC236}">
                <a16:creationId xmlns:a16="http://schemas.microsoft.com/office/drawing/2014/main" id="{B9B52AC6-D999-50F2-99B3-9A4C79304393}"/>
              </a:ext>
            </a:extLst>
          </p:cNvPr>
          <p:cNvPicPr>
            <a:picLocks noChangeAspect="1"/>
          </p:cNvPicPr>
          <p:nvPr/>
        </p:nvPicPr>
        <p:blipFill>
          <a:blip r:embed="rId3"/>
          <a:stretch>
            <a:fillRect/>
          </a:stretch>
        </p:blipFill>
        <p:spPr>
          <a:xfrm>
            <a:off x="351646" y="1593152"/>
            <a:ext cx="6720672" cy="4479035"/>
          </a:xfrm>
          <a:prstGeom prst="rect">
            <a:avLst/>
          </a:prstGeom>
        </p:spPr>
      </p:pic>
      <p:pic>
        <p:nvPicPr>
          <p:cNvPr id="8" name="Google Shape;203;p48">
            <a:extLst>
              <a:ext uri="{FF2B5EF4-FFF2-40B4-BE49-F238E27FC236}">
                <a16:creationId xmlns:a16="http://schemas.microsoft.com/office/drawing/2014/main" id="{4DC98F36-AA03-958E-D23A-332A221940EE}"/>
              </a:ext>
            </a:extLst>
          </p:cNvPr>
          <p:cNvPicPr preferRelativeResize="0"/>
          <p:nvPr/>
        </p:nvPicPr>
        <p:blipFill>
          <a:blip r:embed="rId4">
            <a:alphaModFix/>
          </a:blip>
          <a:stretch>
            <a:fillRect/>
          </a:stretch>
        </p:blipFill>
        <p:spPr>
          <a:xfrm>
            <a:off x="7384560" y="4643438"/>
            <a:ext cx="4216891" cy="983031"/>
          </a:xfrm>
          <a:prstGeom prst="rect">
            <a:avLst/>
          </a:prstGeom>
          <a:noFill/>
          <a:ln>
            <a:noFill/>
          </a:ln>
        </p:spPr>
      </p:pic>
      <p:pic>
        <p:nvPicPr>
          <p:cNvPr id="9" name="Picture 8">
            <a:extLst>
              <a:ext uri="{FF2B5EF4-FFF2-40B4-BE49-F238E27FC236}">
                <a16:creationId xmlns:a16="http://schemas.microsoft.com/office/drawing/2014/main" id="{5A62327E-1E1C-44D9-F566-4A61CBF570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1799" y="2372301"/>
            <a:ext cx="4062412" cy="1102917"/>
          </a:xfrm>
          <a:prstGeom prst="rect">
            <a:avLst/>
          </a:prstGeom>
        </p:spPr>
      </p:pic>
    </p:spTree>
    <p:extLst>
      <p:ext uri="{BB962C8B-B14F-4D97-AF65-F5344CB8AC3E}">
        <p14:creationId xmlns:p14="http://schemas.microsoft.com/office/powerpoint/2010/main" val="8720513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15217</TotalTime>
  <Words>1340</Words>
  <Application>Microsoft Office PowerPoint</Application>
  <PresentationFormat>Widescreen</PresentationFormat>
  <Paragraphs>271</Paragraphs>
  <Slides>28</Slides>
  <Notes>27</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Ion</vt:lpstr>
      <vt:lpstr>Office Theme</vt:lpstr>
      <vt:lpstr>PowerPoint Presentation</vt:lpstr>
      <vt:lpstr>CAL FRAME California Forest Residual Aggregation and Market Enhancement</vt:lpstr>
      <vt:lpstr>Project Team</vt:lpstr>
      <vt:lpstr>Project Vision</vt:lpstr>
      <vt:lpstr>Project Scope</vt:lpstr>
      <vt:lpstr>Presentation  Outline</vt:lpstr>
      <vt:lpstr>Community Collaboration Report</vt:lpstr>
      <vt:lpstr>Community Collaboration Report </vt:lpstr>
      <vt:lpstr>Study Methods</vt:lpstr>
      <vt:lpstr>Results/Key Findings Issues, Challenges, and Opportunities</vt:lpstr>
      <vt:lpstr>Functions and Benefits of a Biomass Aggregation Hub</vt:lpstr>
      <vt:lpstr>Geographic Focus and Support Services </vt:lpstr>
      <vt:lpstr>Future Work and Recommendations </vt:lpstr>
      <vt:lpstr>Conclusion/Next Steps</vt:lpstr>
      <vt:lpstr>Biomass Supply Report  (Ophir Case Study)</vt:lpstr>
      <vt:lpstr>Arbor Energy Facility – Ophir, CA</vt:lpstr>
      <vt:lpstr>PowerPoint Presentation</vt:lpstr>
      <vt:lpstr>Timber Harvesting is Relatively Active in TCS Region</vt:lpstr>
      <vt:lpstr>Case Study Area</vt:lpstr>
      <vt:lpstr>LTO Perspectives: Biomass Disposal is Cost Prohibitive, Options are Limited</vt:lpstr>
      <vt:lpstr>Delivered Biomass Prices (from LTOs) </vt:lpstr>
      <vt:lpstr>Biomass to Energy and Carbon Capture and Storage</vt:lpstr>
      <vt:lpstr>Business Case</vt:lpstr>
      <vt:lpstr>PowerPoint Presentation</vt:lpstr>
      <vt:lpstr>PowerPoint Presentation</vt:lpstr>
      <vt:lpstr>Technology Pilot: Underway in San Bernardino</vt:lpstr>
      <vt:lpstr>Challenges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 FRAME</dc:title>
  <dc:creator>Clarke Stevenson</dc:creator>
  <cp:lastModifiedBy>Brandon Romano</cp:lastModifiedBy>
  <cp:revision>170</cp:revision>
  <cp:lastPrinted>2022-11-17T22:41:41Z</cp:lastPrinted>
  <dcterms:created xsi:type="dcterms:W3CDTF">2020-12-03T20:38:21Z</dcterms:created>
  <dcterms:modified xsi:type="dcterms:W3CDTF">2024-06-28T00:29:54Z</dcterms:modified>
</cp:coreProperties>
</file>