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706" r:id="rId2"/>
  </p:sldMasterIdLst>
  <p:notesMasterIdLst>
    <p:notesMasterId r:id="rId25"/>
  </p:notesMasterIdLst>
  <p:sldIdLst>
    <p:sldId id="256" r:id="rId3"/>
    <p:sldId id="299" r:id="rId4"/>
    <p:sldId id="298" r:id="rId5"/>
    <p:sldId id="300" r:id="rId6"/>
    <p:sldId id="302" r:id="rId7"/>
    <p:sldId id="304" r:id="rId8"/>
    <p:sldId id="303" r:id="rId9"/>
    <p:sldId id="259" r:id="rId10"/>
    <p:sldId id="260" r:id="rId11"/>
    <p:sldId id="261" r:id="rId12"/>
    <p:sldId id="262" r:id="rId13"/>
    <p:sldId id="263" r:id="rId14"/>
    <p:sldId id="264" r:id="rId15"/>
    <p:sldId id="265" r:id="rId16"/>
    <p:sldId id="266" r:id="rId17"/>
    <p:sldId id="267" r:id="rId18"/>
    <p:sldId id="305" r:id="rId19"/>
    <p:sldId id="306" r:id="rId20"/>
    <p:sldId id="307" r:id="rId21"/>
    <p:sldId id="308" r:id="rId22"/>
    <p:sldId id="309" r:id="rId23"/>
    <p:sldId id="31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21830D-3CC5-FC32-DAF3-103B38768DEB}" name="Clarke Stevenson" initials="CS" userId="86aeafa20e8ec682" providerId="Windows Live"/>
  <p188:author id="{EC270C59-6D56-8038-9FFB-CE3F677BD979}" name="Todd Sloat" initials="TS" userId="430966ba84c97887" providerId="Windows Live"/>
  <p188:author id="{A00BE66F-4E64-5116-BE59-AE0182E47853}" name="Regine Miller" initials="RM" userId="0fbf2297a55de4f2" providerId="Windows Live"/>
  <p188:author id="{5DDC51EF-2660-1578-DAC2-566D07DC71B6}" name="Michael Luken" initials="" userId="S::mluken@rgs.ca.gov::3312266c-699f-4397-b30d-abbcb9193e3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larke Stevenson" initials="CS" lastIdx="2" clrIdx="0">
    <p:extLst>
      <p:ext uri="{19B8F6BF-5375-455C-9EA6-DF929625EA0E}">
        <p15:presenceInfo xmlns:p15="http://schemas.microsoft.com/office/powerpoint/2012/main" userId="86aeafa20e8ec68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92FE"/>
    <a:srgbClr val="85A2FD"/>
    <a:srgbClr val="00F5FF"/>
    <a:srgbClr val="3550FF"/>
    <a:srgbClr val="FFD651"/>
    <a:srgbClr val="000000"/>
    <a:srgbClr val="1845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0786DB-7658-5DF5-DBB2-4952EE53EFEB}" v="75" dt="2024-06-26T00:14:52.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08" autoAdjust="0"/>
    <p:restoredTop sz="71156" autoAdjust="0"/>
  </p:normalViewPr>
  <p:slideViewPr>
    <p:cSldViewPr snapToGrid="0">
      <p:cViewPr varScale="1">
        <p:scale>
          <a:sx n="77" d="100"/>
          <a:sy n="77" d="100"/>
        </p:scale>
        <p:origin x="2076" y="84"/>
      </p:cViewPr>
      <p:guideLst/>
    </p:cSldViewPr>
  </p:slideViewPr>
  <p:outlineViewPr>
    <p:cViewPr>
      <p:scale>
        <a:sx n="33" d="100"/>
        <a:sy n="33" d="100"/>
      </p:scale>
      <p:origin x="0" y="-1364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on@clereinc.net" userId="S::urn:spo:guest#brandon@clereinc.net::" providerId="AD" clId="Web-{930786DB-7658-5DF5-DBB2-4952EE53EFEB}"/>
    <pc:docChg chg="modSld">
      <pc:chgData name="brandon@clereinc.net" userId="S::urn:spo:guest#brandon@clereinc.net::" providerId="AD" clId="Web-{930786DB-7658-5DF5-DBB2-4952EE53EFEB}" dt="2024-06-26T00:14:52.036" v="74" actId="20577"/>
      <pc:docMkLst>
        <pc:docMk/>
      </pc:docMkLst>
      <pc:sldChg chg="modSp">
        <pc:chgData name="brandon@clereinc.net" userId="S::urn:spo:guest#brandon@clereinc.net::" providerId="AD" clId="Web-{930786DB-7658-5DF5-DBB2-4952EE53EFEB}" dt="2024-06-26T00:14:44.021" v="21" actId="20577"/>
        <pc:sldMkLst>
          <pc:docMk/>
          <pc:sldMk cId="192718845" sldId="257"/>
        </pc:sldMkLst>
        <pc:spChg chg="mod">
          <ac:chgData name="brandon@clereinc.net" userId="S::urn:spo:guest#brandon@clereinc.net::" providerId="AD" clId="Web-{930786DB-7658-5DF5-DBB2-4952EE53EFEB}" dt="2024-06-26T00:14:43.927" v="15" actId="20577"/>
          <ac:spMkLst>
            <pc:docMk/>
            <pc:sldMk cId="192718845" sldId="257"/>
            <ac:spMk id="6" creationId="{00000000-0000-0000-0000-000000000000}"/>
          </ac:spMkLst>
        </pc:spChg>
        <pc:spChg chg="mod">
          <ac:chgData name="brandon@clereinc.net" userId="S::urn:spo:guest#brandon@clereinc.net::" providerId="AD" clId="Web-{930786DB-7658-5DF5-DBB2-4952EE53EFEB}" dt="2024-06-26T00:14:43.942" v="16" actId="20577"/>
          <ac:spMkLst>
            <pc:docMk/>
            <pc:sldMk cId="192718845" sldId="257"/>
            <ac:spMk id="9" creationId="{00000000-0000-0000-0000-000000000000}"/>
          </ac:spMkLst>
        </pc:spChg>
        <pc:spChg chg="mod">
          <ac:chgData name="brandon@clereinc.net" userId="S::urn:spo:guest#brandon@clereinc.net::" providerId="AD" clId="Web-{930786DB-7658-5DF5-DBB2-4952EE53EFEB}" dt="2024-06-26T00:14:43.958" v="17" actId="20577"/>
          <ac:spMkLst>
            <pc:docMk/>
            <pc:sldMk cId="192718845" sldId="257"/>
            <ac:spMk id="12" creationId="{00000000-0000-0000-0000-000000000000}"/>
          </ac:spMkLst>
        </pc:spChg>
        <pc:spChg chg="mod">
          <ac:chgData name="brandon@clereinc.net" userId="S::urn:spo:guest#brandon@clereinc.net::" providerId="AD" clId="Web-{930786DB-7658-5DF5-DBB2-4952EE53EFEB}" dt="2024-06-26T00:14:43.958" v="19" actId="20577"/>
          <ac:spMkLst>
            <pc:docMk/>
            <pc:sldMk cId="192718845" sldId="257"/>
            <ac:spMk id="13" creationId="{00000000-0000-0000-0000-000000000000}"/>
          </ac:spMkLst>
        </pc:spChg>
        <pc:spChg chg="mod">
          <ac:chgData name="brandon@clereinc.net" userId="S::urn:spo:guest#brandon@clereinc.net::" providerId="AD" clId="Web-{930786DB-7658-5DF5-DBB2-4952EE53EFEB}" dt="2024-06-26T00:14:44.021" v="21" actId="20577"/>
          <ac:spMkLst>
            <pc:docMk/>
            <pc:sldMk cId="192718845" sldId="257"/>
            <ac:spMk id="14" creationId="{00000000-0000-0000-0000-000000000000}"/>
          </ac:spMkLst>
        </pc:spChg>
      </pc:sldChg>
      <pc:sldChg chg="modSp">
        <pc:chgData name="brandon@clereinc.net" userId="S::urn:spo:guest#brandon@clereinc.net::" providerId="AD" clId="Web-{930786DB-7658-5DF5-DBB2-4952EE53EFEB}" dt="2024-06-26T00:14:44.630" v="30" actId="20577"/>
        <pc:sldMkLst>
          <pc:docMk/>
          <pc:sldMk cId="2640696376" sldId="258"/>
        </pc:sldMkLst>
        <pc:spChg chg="mod">
          <ac:chgData name="brandon@clereinc.net" userId="S::urn:spo:guest#brandon@clereinc.net::" providerId="AD" clId="Web-{930786DB-7658-5DF5-DBB2-4952EE53EFEB}" dt="2024-06-26T00:14:44.489" v="22" actId="20577"/>
          <ac:spMkLst>
            <pc:docMk/>
            <pc:sldMk cId="2640696376" sldId="258"/>
            <ac:spMk id="4" creationId="{00000000-0000-0000-0000-000000000000}"/>
          </ac:spMkLst>
        </pc:spChg>
        <pc:spChg chg="mod">
          <ac:chgData name="brandon@clereinc.net" userId="S::urn:spo:guest#brandon@clereinc.net::" providerId="AD" clId="Web-{930786DB-7658-5DF5-DBB2-4952EE53EFEB}" dt="2024-06-26T00:14:44.505" v="24" actId="20577"/>
          <ac:spMkLst>
            <pc:docMk/>
            <pc:sldMk cId="2640696376" sldId="258"/>
            <ac:spMk id="5" creationId="{00000000-0000-0000-0000-000000000000}"/>
          </ac:spMkLst>
        </pc:spChg>
        <pc:spChg chg="mod">
          <ac:chgData name="brandon@clereinc.net" userId="S::urn:spo:guest#brandon@clereinc.net::" providerId="AD" clId="Web-{930786DB-7658-5DF5-DBB2-4952EE53EFEB}" dt="2024-06-26T00:14:44.552" v="26" actId="20577"/>
          <ac:spMkLst>
            <pc:docMk/>
            <pc:sldMk cId="2640696376" sldId="258"/>
            <ac:spMk id="6" creationId="{00000000-0000-0000-0000-000000000000}"/>
          </ac:spMkLst>
        </pc:spChg>
        <pc:spChg chg="mod">
          <ac:chgData name="brandon@clereinc.net" userId="S::urn:spo:guest#brandon@clereinc.net::" providerId="AD" clId="Web-{930786DB-7658-5DF5-DBB2-4952EE53EFEB}" dt="2024-06-26T00:14:44.599" v="27" actId="20577"/>
          <ac:spMkLst>
            <pc:docMk/>
            <pc:sldMk cId="2640696376" sldId="258"/>
            <ac:spMk id="9" creationId="{00000000-0000-0000-0000-000000000000}"/>
          </ac:spMkLst>
        </pc:spChg>
        <pc:spChg chg="mod">
          <ac:chgData name="brandon@clereinc.net" userId="S::urn:spo:guest#brandon@clereinc.net::" providerId="AD" clId="Web-{930786DB-7658-5DF5-DBB2-4952EE53EFEB}" dt="2024-06-26T00:14:44.614" v="29" actId="20577"/>
          <ac:spMkLst>
            <pc:docMk/>
            <pc:sldMk cId="2640696376" sldId="258"/>
            <ac:spMk id="10" creationId="{00000000-0000-0000-0000-000000000000}"/>
          </ac:spMkLst>
        </pc:spChg>
        <pc:spChg chg="mod">
          <ac:chgData name="brandon@clereinc.net" userId="S::urn:spo:guest#brandon@clereinc.net::" providerId="AD" clId="Web-{930786DB-7658-5DF5-DBB2-4952EE53EFEB}" dt="2024-06-26T00:14:44.630" v="30" actId="20577"/>
          <ac:spMkLst>
            <pc:docMk/>
            <pc:sldMk cId="2640696376" sldId="258"/>
            <ac:spMk id="13" creationId="{00000000-0000-0000-0000-000000000000}"/>
          </ac:spMkLst>
        </pc:spChg>
      </pc:sldChg>
      <pc:sldChg chg="modSp">
        <pc:chgData name="brandon@clereinc.net" userId="S::urn:spo:guest#brandon@clereinc.net::" providerId="AD" clId="Web-{930786DB-7658-5DF5-DBB2-4952EE53EFEB}" dt="2024-06-26T00:14:45.568" v="37" actId="20577"/>
        <pc:sldMkLst>
          <pc:docMk/>
          <pc:sldMk cId="3675446840" sldId="259"/>
        </pc:sldMkLst>
        <pc:spChg chg="mod">
          <ac:chgData name="brandon@clereinc.net" userId="S::urn:spo:guest#brandon@clereinc.net::" providerId="AD" clId="Web-{930786DB-7658-5DF5-DBB2-4952EE53EFEB}" dt="2024-06-26T00:14:45.271" v="32" actId="20577"/>
          <ac:spMkLst>
            <pc:docMk/>
            <pc:sldMk cId="3675446840" sldId="259"/>
            <ac:spMk id="2" creationId="{00000000-0000-0000-0000-000000000000}"/>
          </ac:spMkLst>
        </pc:spChg>
        <pc:spChg chg="mod">
          <ac:chgData name="brandon@clereinc.net" userId="S::urn:spo:guest#brandon@clereinc.net::" providerId="AD" clId="Web-{930786DB-7658-5DF5-DBB2-4952EE53EFEB}" dt="2024-06-26T00:14:45.443" v="33" actId="20577"/>
          <ac:spMkLst>
            <pc:docMk/>
            <pc:sldMk cId="3675446840" sldId="259"/>
            <ac:spMk id="5" creationId="{00000000-0000-0000-0000-000000000000}"/>
          </ac:spMkLst>
        </pc:spChg>
        <pc:spChg chg="mod">
          <ac:chgData name="brandon@clereinc.net" userId="S::urn:spo:guest#brandon@clereinc.net::" providerId="AD" clId="Web-{930786DB-7658-5DF5-DBB2-4952EE53EFEB}" dt="2024-06-26T00:14:45.489" v="34" actId="20577"/>
          <ac:spMkLst>
            <pc:docMk/>
            <pc:sldMk cId="3675446840" sldId="259"/>
            <ac:spMk id="8" creationId="{00000000-0000-0000-0000-000000000000}"/>
          </ac:spMkLst>
        </pc:spChg>
        <pc:spChg chg="mod">
          <ac:chgData name="brandon@clereinc.net" userId="S::urn:spo:guest#brandon@clereinc.net::" providerId="AD" clId="Web-{930786DB-7658-5DF5-DBB2-4952EE53EFEB}" dt="2024-06-26T00:14:45.536" v="35" actId="20577"/>
          <ac:spMkLst>
            <pc:docMk/>
            <pc:sldMk cId="3675446840" sldId="259"/>
            <ac:spMk id="11" creationId="{00000000-0000-0000-0000-000000000000}"/>
          </ac:spMkLst>
        </pc:spChg>
        <pc:spChg chg="mod">
          <ac:chgData name="brandon@clereinc.net" userId="S::urn:spo:guest#brandon@clereinc.net::" providerId="AD" clId="Web-{930786DB-7658-5DF5-DBB2-4952EE53EFEB}" dt="2024-06-26T00:14:45.568" v="37" actId="20577"/>
          <ac:spMkLst>
            <pc:docMk/>
            <pc:sldMk cId="3675446840" sldId="259"/>
            <ac:spMk id="12" creationId="{00000000-0000-0000-0000-000000000000}"/>
          </ac:spMkLst>
        </pc:spChg>
      </pc:sldChg>
      <pc:sldChg chg="modSp">
        <pc:chgData name="brandon@clereinc.net" userId="S::urn:spo:guest#brandon@clereinc.net::" providerId="AD" clId="Web-{930786DB-7658-5DF5-DBB2-4952EE53EFEB}" dt="2024-06-26T00:14:46.208" v="43" actId="20577"/>
        <pc:sldMkLst>
          <pc:docMk/>
          <pc:sldMk cId="45829210" sldId="260"/>
        </pc:sldMkLst>
        <pc:spChg chg="mod">
          <ac:chgData name="brandon@clereinc.net" userId="S::urn:spo:guest#brandon@clereinc.net::" providerId="AD" clId="Web-{930786DB-7658-5DF5-DBB2-4952EE53EFEB}" dt="2024-06-26T00:14:46.146" v="38" actId="20577"/>
          <ac:spMkLst>
            <pc:docMk/>
            <pc:sldMk cId="45829210" sldId="260"/>
            <ac:spMk id="4" creationId="{00000000-0000-0000-0000-000000000000}"/>
          </ac:spMkLst>
        </pc:spChg>
        <pc:spChg chg="mod">
          <ac:chgData name="brandon@clereinc.net" userId="S::urn:spo:guest#brandon@clereinc.net::" providerId="AD" clId="Web-{930786DB-7658-5DF5-DBB2-4952EE53EFEB}" dt="2024-06-26T00:14:46.161" v="39" actId="20577"/>
          <ac:spMkLst>
            <pc:docMk/>
            <pc:sldMk cId="45829210" sldId="260"/>
            <ac:spMk id="7" creationId="{00000000-0000-0000-0000-000000000000}"/>
          </ac:spMkLst>
        </pc:spChg>
        <pc:spChg chg="mod">
          <ac:chgData name="brandon@clereinc.net" userId="S::urn:spo:guest#brandon@clereinc.net::" providerId="AD" clId="Web-{930786DB-7658-5DF5-DBB2-4952EE53EFEB}" dt="2024-06-26T00:14:46.177" v="41" actId="20577"/>
          <ac:spMkLst>
            <pc:docMk/>
            <pc:sldMk cId="45829210" sldId="260"/>
            <ac:spMk id="8" creationId="{00000000-0000-0000-0000-000000000000}"/>
          </ac:spMkLst>
        </pc:spChg>
        <pc:spChg chg="mod">
          <ac:chgData name="brandon@clereinc.net" userId="S::urn:spo:guest#brandon@clereinc.net::" providerId="AD" clId="Web-{930786DB-7658-5DF5-DBB2-4952EE53EFEB}" dt="2024-06-26T00:14:46.208" v="43" actId="20577"/>
          <ac:spMkLst>
            <pc:docMk/>
            <pc:sldMk cId="45829210" sldId="260"/>
            <ac:spMk id="9" creationId="{00000000-0000-0000-0000-000000000000}"/>
          </ac:spMkLst>
        </pc:spChg>
      </pc:sldChg>
      <pc:sldChg chg="modSp">
        <pc:chgData name="brandon@clereinc.net" userId="S::urn:spo:guest#brandon@clereinc.net::" providerId="AD" clId="Web-{930786DB-7658-5DF5-DBB2-4952EE53EFEB}" dt="2024-06-26T00:14:47.927" v="49" actId="20577"/>
        <pc:sldMkLst>
          <pc:docMk/>
          <pc:sldMk cId="71138691" sldId="261"/>
        </pc:sldMkLst>
        <pc:spChg chg="mod">
          <ac:chgData name="brandon@clereinc.net" userId="S::urn:spo:guest#brandon@clereinc.net::" providerId="AD" clId="Web-{930786DB-7658-5DF5-DBB2-4952EE53EFEB}" dt="2024-06-26T00:14:47.833" v="45" actId="20577"/>
          <ac:spMkLst>
            <pc:docMk/>
            <pc:sldMk cId="71138691" sldId="261"/>
            <ac:spMk id="4" creationId="{00000000-0000-0000-0000-000000000000}"/>
          </ac:spMkLst>
        </pc:spChg>
        <pc:spChg chg="mod">
          <ac:chgData name="brandon@clereinc.net" userId="S::urn:spo:guest#brandon@clereinc.net::" providerId="AD" clId="Web-{930786DB-7658-5DF5-DBB2-4952EE53EFEB}" dt="2024-06-26T00:14:47.896" v="47" actId="20577"/>
          <ac:spMkLst>
            <pc:docMk/>
            <pc:sldMk cId="71138691" sldId="261"/>
            <ac:spMk id="5" creationId="{00000000-0000-0000-0000-000000000000}"/>
          </ac:spMkLst>
        </pc:spChg>
        <pc:spChg chg="mod">
          <ac:chgData name="brandon@clereinc.net" userId="S::urn:spo:guest#brandon@clereinc.net::" providerId="AD" clId="Web-{930786DB-7658-5DF5-DBB2-4952EE53EFEB}" dt="2024-06-26T00:14:47.927" v="49" actId="20577"/>
          <ac:spMkLst>
            <pc:docMk/>
            <pc:sldMk cId="71138691" sldId="261"/>
            <ac:spMk id="6" creationId="{00000000-0000-0000-0000-000000000000}"/>
          </ac:spMkLst>
        </pc:spChg>
      </pc:sldChg>
      <pc:sldChg chg="modSp">
        <pc:chgData name="brandon@clereinc.net" userId="S::urn:spo:guest#brandon@clereinc.net::" providerId="AD" clId="Web-{930786DB-7658-5DF5-DBB2-4952EE53EFEB}" dt="2024-06-26T00:14:48.865" v="59" actId="20577"/>
        <pc:sldMkLst>
          <pc:docMk/>
          <pc:sldMk cId="332333379" sldId="262"/>
        </pc:sldMkLst>
        <pc:spChg chg="mod">
          <ac:chgData name="brandon@clereinc.net" userId="S::urn:spo:guest#brandon@clereinc.net::" providerId="AD" clId="Web-{930786DB-7658-5DF5-DBB2-4952EE53EFEB}" dt="2024-06-26T00:14:48.583" v="51" actId="20577"/>
          <ac:spMkLst>
            <pc:docMk/>
            <pc:sldMk cId="332333379" sldId="262"/>
            <ac:spMk id="3" creationId="{00000000-0000-0000-0000-000000000000}"/>
          </ac:spMkLst>
        </pc:spChg>
        <pc:spChg chg="mod">
          <ac:chgData name="brandon@clereinc.net" userId="S::urn:spo:guest#brandon@clereinc.net::" providerId="AD" clId="Web-{930786DB-7658-5DF5-DBB2-4952EE53EFEB}" dt="2024-06-26T00:14:48.630" v="53" actId="20577"/>
          <ac:spMkLst>
            <pc:docMk/>
            <pc:sldMk cId="332333379" sldId="262"/>
            <ac:spMk id="4" creationId="{00000000-0000-0000-0000-000000000000}"/>
          </ac:spMkLst>
        </pc:spChg>
        <pc:spChg chg="mod">
          <ac:chgData name="brandon@clereinc.net" userId="S::urn:spo:guest#brandon@clereinc.net::" providerId="AD" clId="Web-{930786DB-7658-5DF5-DBB2-4952EE53EFEB}" dt="2024-06-26T00:14:48.724" v="55" actId="20577"/>
          <ac:spMkLst>
            <pc:docMk/>
            <pc:sldMk cId="332333379" sldId="262"/>
            <ac:spMk id="5" creationId="{00000000-0000-0000-0000-000000000000}"/>
          </ac:spMkLst>
        </pc:spChg>
        <pc:spChg chg="mod">
          <ac:chgData name="brandon@clereinc.net" userId="S::urn:spo:guest#brandon@clereinc.net::" providerId="AD" clId="Web-{930786DB-7658-5DF5-DBB2-4952EE53EFEB}" dt="2024-06-26T00:14:48.833" v="57" actId="20577"/>
          <ac:spMkLst>
            <pc:docMk/>
            <pc:sldMk cId="332333379" sldId="262"/>
            <ac:spMk id="6" creationId="{00000000-0000-0000-0000-000000000000}"/>
          </ac:spMkLst>
        </pc:spChg>
        <pc:spChg chg="mod">
          <ac:chgData name="brandon@clereinc.net" userId="S::urn:spo:guest#brandon@clereinc.net::" providerId="AD" clId="Web-{930786DB-7658-5DF5-DBB2-4952EE53EFEB}" dt="2024-06-26T00:14:48.865" v="59" actId="20577"/>
          <ac:spMkLst>
            <pc:docMk/>
            <pc:sldMk cId="332333379" sldId="262"/>
            <ac:spMk id="7" creationId="{00000000-0000-0000-0000-000000000000}"/>
          </ac:spMkLst>
        </pc:spChg>
      </pc:sldChg>
      <pc:sldChg chg="modSp">
        <pc:chgData name="brandon@clereinc.net" userId="S::urn:spo:guest#brandon@clereinc.net::" providerId="AD" clId="Web-{930786DB-7658-5DF5-DBB2-4952EE53EFEB}" dt="2024-06-26T00:14:49.599" v="66" actId="20577"/>
        <pc:sldMkLst>
          <pc:docMk/>
          <pc:sldMk cId="2920656017" sldId="263"/>
        </pc:sldMkLst>
        <pc:spChg chg="mod">
          <ac:chgData name="brandon@clereinc.net" userId="S::urn:spo:guest#brandon@clereinc.net::" providerId="AD" clId="Web-{930786DB-7658-5DF5-DBB2-4952EE53EFEB}" dt="2024-06-26T00:14:49.489" v="61" actId="20577"/>
          <ac:spMkLst>
            <pc:docMk/>
            <pc:sldMk cId="2920656017" sldId="263"/>
            <ac:spMk id="4" creationId="{00000000-0000-0000-0000-000000000000}"/>
          </ac:spMkLst>
        </pc:spChg>
        <pc:spChg chg="mod">
          <ac:chgData name="brandon@clereinc.net" userId="S::urn:spo:guest#brandon@clereinc.net::" providerId="AD" clId="Web-{930786DB-7658-5DF5-DBB2-4952EE53EFEB}" dt="2024-06-26T00:14:49.552" v="62" actId="20577"/>
          <ac:spMkLst>
            <pc:docMk/>
            <pc:sldMk cId="2920656017" sldId="263"/>
            <ac:spMk id="7" creationId="{00000000-0000-0000-0000-000000000000}"/>
          </ac:spMkLst>
        </pc:spChg>
        <pc:spChg chg="mod">
          <ac:chgData name="brandon@clereinc.net" userId="S::urn:spo:guest#brandon@clereinc.net::" providerId="AD" clId="Web-{930786DB-7658-5DF5-DBB2-4952EE53EFEB}" dt="2024-06-26T00:14:49.583" v="64" actId="20577"/>
          <ac:spMkLst>
            <pc:docMk/>
            <pc:sldMk cId="2920656017" sldId="263"/>
            <ac:spMk id="8" creationId="{00000000-0000-0000-0000-000000000000}"/>
          </ac:spMkLst>
        </pc:spChg>
        <pc:spChg chg="mod">
          <ac:chgData name="brandon@clereinc.net" userId="S::urn:spo:guest#brandon@clereinc.net::" providerId="AD" clId="Web-{930786DB-7658-5DF5-DBB2-4952EE53EFEB}" dt="2024-06-26T00:14:49.599" v="66" actId="20577"/>
          <ac:spMkLst>
            <pc:docMk/>
            <pc:sldMk cId="2920656017" sldId="263"/>
            <ac:spMk id="9" creationId="{00000000-0000-0000-0000-000000000000}"/>
          </ac:spMkLst>
        </pc:spChg>
      </pc:sldChg>
      <pc:sldChg chg="modSp">
        <pc:chgData name="brandon@clereinc.net" userId="S::urn:spo:guest#brandon@clereinc.net::" providerId="AD" clId="Web-{930786DB-7658-5DF5-DBB2-4952EE53EFEB}" dt="2024-06-26T00:14:52.036" v="74" actId="20577"/>
        <pc:sldMkLst>
          <pc:docMk/>
          <pc:sldMk cId="3449081889" sldId="264"/>
        </pc:sldMkLst>
        <pc:spChg chg="mod">
          <ac:chgData name="brandon@clereinc.net" userId="S::urn:spo:guest#brandon@clereinc.net::" providerId="AD" clId="Web-{930786DB-7658-5DF5-DBB2-4952EE53EFEB}" dt="2024-06-26T00:14:51.958" v="67" actId="20577"/>
          <ac:spMkLst>
            <pc:docMk/>
            <pc:sldMk cId="3449081889" sldId="264"/>
            <ac:spMk id="6" creationId="{00000000-0000-0000-0000-000000000000}"/>
          </ac:spMkLst>
        </pc:spChg>
        <pc:spChg chg="mod">
          <ac:chgData name="brandon@clereinc.net" userId="S::urn:spo:guest#brandon@clereinc.net::" providerId="AD" clId="Web-{930786DB-7658-5DF5-DBB2-4952EE53EFEB}" dt="2024-06-26T00:14:51.974" v="68" actId="20577"/>
          <ac:spMkLst>
            <pc:docMk/>
            <pc:sldMk cId="3449081889" sldId="264"/>
            <ac:spMk id="9" creationId="{00000000-0000-0000-0000-000000000000}"/>
          </ac:spMkLst>
        </pc:spChg>
        <pc:spChg chg="mod">
          <ac:chgData name="brandon@clereinc.net" userId="S::urn:spo:guest#brandon@clereinc.net::" providerId="AD" clId="Web-{930786DB-7658-5DF5-DBB2-4952EE53EFEB}" dt="2024-06-26T00:14:51.990" v="70" actId="20577"/>
          <ac:spMkLst>
            <pc:docMk/>
            <pc:sldMk cId="3449081889" sldId="264"/>
            <ac:spMk id="10" creationId="{00000000-0000-0000-0000-000000000000}"/>
          </ac:spMkLst>
        </pc:spChg>
        <pc:spChg chg="mod">
          <ac:chgData name="brandon@clereinc.net" userId="S::urn:spo:guest#brandon@clereinc.net::" providerId="AD" clId="Web-{930786DB-7658-5DF5-DBB2-4952EE53EFEB}" dt="2024-06-26T00:14:52.021" v="72" actId="20577"/>
          <ac:spMkLst>
            <pc:docMk/>
            <pc:sldMk cId="3449081889" sldId="264"/>
            <ac:spMk id="11" creationId="{00000000-0000-0000-0000-000000000000}"/>
          </ac:spMkLst>
        </pc:spChg>
        <pc:spChg chg="mod">
          <ac:chgData name="brandon@clereinc.net" userId="S::urn:spo:guest#brandon@clereinc.net::" providerId="AD" clId="Web-{930786DB-7658-5DF5-DBB2-4952EE53EFEB}" dt="2024-06-26T00:14:52.036" v="74" actId="20577"/>
          <ac:spMkLst>
            <pc:docMk/>
            <pc:sldMk cId="3449081889" sldId="264"/>
            <ac:spMk id="12" creationId="{00000000-0000-0000-0000-000000000000}"/>
          </ac:spMkLst>
        </pc:spChg>
      </pc:sldChg>
      <pc:sldChg chg="modSp">
        <pc:chgData name="brandon@clereinc.net" userId="S::urn:spo:guest#brandon@clereinc.net::" providerId="AD" clId="Web-{930786DB-7658-5DF5-DBB2-4952EE53EFEB}" dt="2024-06-26T00:14:42.583" v="14" actId="20577"/>
        <pc:sldMkLst>
          <pc:docMk/>
          <pc:sldMk cId="967526680" sldId="305"/>
        </pc:sldMkLst>
        <pc:spChg chg="mod">
          <ac:chgData name="brandon@clereinc.net" userId="S::urn:spo:guest#brandon@clereinc.net::" providerId="AD" clId="Web-{930786DB-7658-5DF5-DBB2-4952EE53EFEB}" dt="2024-06-26T00:14:42.396" v="0" actId="20577"/>
          <ac:spMkLst>
            <pc:docMk/>
            <pc:sldMk cId="967526680" sldId="305"/>
            <ac:spMk id="8" creationId="{00000000-0000-0000-0000-000000000000}"/>
          </ac:spMkLst>
        </pc:spChg>
        <pc:spChg chg="mod">
          <ac:chgData name="brandon@clereinc.net" userId="S::urn:spo:guest#brandon@clereinc.net::" providerId="AD" clId="Web-{930786DB-7658-5DF5-DBB2-4952EE53EFEB}" dt="2024-06-26T00:14:42.411" v="1" actId="20577"/>
          <ac:spMkLst>
            <pc:docMk/>
            <pc:sldMk cId="967526680" sldId="305"/>
            <ac:spMk id="11" creationId="{00000000-0000-0000-0000-000000000000}"/>
          </ac:spMkLst>
        </pc:spChg>
        <pc:spChg chg="mod">
          <ac:chgData name="brandon@clereinc.net" userId="S::urn:spo:guest#brandon@clereinc.net::" providerId="AD" clId="Web-{930786DB-7658-5DF5-DBB2-4952EE53EFEB}" dt="2024-06-26T00:14:42.427" v="2" actId="20577"/>
          <ac:spMkLst>
            <pc:docMk/>
            <pc:sldMk cId="967526680" sldId="305"/>
            <ac:spMk id="14" creationId="{00000000-0000-0000-0000-000000000000}"/>
          </ac:spMkLst>
        </pc:spChg>
        <pc:spChg chg="mod">
          <ac:chgData name="brandon@clereinc.net" userId="S::urn:spo:guest#brandon@clereinc.net::" providerId="AD" clId="Web-{930786DB-7658-5DF5-DBB2-4952EE53EFEB}" dt="2024-06-26T00:14:42.427" v="3" actId="20577"/>
          <ac:spMkLst>
            <pc:docMk/>
            <pc:sldMk cId="967526680" sldId="305"/>
            <ac:spMk id="17" creationId="{00000000-0000-0000-0000-000000000000}"/>
          </ac:spMkLst>
        </pc:spChg>
        <pc:spChg chg="mod">
          <ac:chgData name="brandon@clereinc.net" userId="S::urn:spo:guest#brandon@clereinc.net::" providerId="AD" clId="Web-{930786DB-7658-5DF5-DBB2-4952EE53EFEB}" dt="2024-06-26T00:14:42.458" v="4" actId="20577"/>
          <ac:spMkLst>
            <pc:docMk/>
            <pc:sldMk cId="967526680" sldId="305"/>
            <ac:spMk id="20" creationId="{00000000-0000-0000-0000-000000000000}"/>
          </ac:spMkLst>
        </pc:spChg>
        <pc:spChg chg="mod">
          <ac:chgData name="brandon@clereinc.net" userId="S::urn:spo:guest#brandon@clereinc.net::" providerId="AD" clId="Web-{930786DB-7658-5DF5-DBB2-4952EE53EFEB}" dt="2024-06-26T00:14:42.474" v="5" actId="20577"/>
          <ac:spMkLst>
            <pc:docMk/>
            <pc:sldMk cId="967526680" sldId="305"/>
            <ac:spMk id="23" creationId="{00000000-0000-0000-0000-000000000000}"/>
          </ac:spMkLst>
        </pc:spChg>
        <pc:spChg chg="mod">
          <ac:chgData name="brandon@clereinc.net" userId="S::urn:spo:guest#brandon@clereinc.net::" providerId="AD" clId="Web-{930786DB-7658-5DF5-DBB2-4952EE53EFEB}" dt="2024-06-26T00:14:42.474" v="6" actId="20577"/>
          <ac:spMkLst>
            <pc:docMk/>
            <pc:sldMk cId="967526680" sldId="305"/>
            <ac:spMk id="26" creationId="{00000000-0000-0000-0000-000000000000}"/>
          </ac:spMkLst>
        </pc:spChg>
        <pc:spChg chg="mod">
          <ac:chgData name="brandon@clereinc.net" userId="S::urn:spo:guest#brandon@clereinc.net::" providerId="AD" clId="Web-{930786DB-7658-5DF5-DBB2-4952EE53EFEB}" dt="2024-06-26T00:14:42.505" v="8" actId="20577"/>
          <ac:spMkLst>
            <pc:docMk/>
            <pc:sldMk cId="967526680" sldId="305"/>
            <ac:spMk id="29" creationId="{00000000-0000-0000-0000-000000000000}"/>
          </ac:spMkLst>
        </pc:spChg>
        <pc:spChg chg="mod">
          <ac:chgData name="brandon@clereinc.net" userId="S::urn:spo:guest#brandon@clereinc.net::" providerId="AD" clId="Web-{930786DB-7658-5DF5-DBB2-4952EE53EFEB}" dt="2024-06-26T00:14:42.521" v="10" actId="20577"/>
          <ac:spMkLst>
            <pc:docMk/>
            <pc:sldMk cId="967526680" sldId="305"/>
            <ac:spMk id="30" creationId="{00000000-0000-0000-0000-000000000000}"/>
          </ac:spMkLst>
        </pc:spChg>
        <pc:spChg chg="mod">
          <ac:chgData name="brandon@clereinc.net" userId="S::urn:spo:guest#brandon@clereinc.net::" providerId="AD" clId="Web-{930786DB-7658-5DF5-DBB2-4952EE53EFEB}" dt="2024-06-26T00:14:42.536" v="12" actId="20577"/>
          <ac:spMkLst>
            <pc:docMk/>
            <pc:sldMk cId="967526680" sldId="305"/>
            <ac:spMk id="31" creationId="{00000000-0000-0000-0000-000000000000}"/>
          </ac:spMkLst>
        </pc:spChg>
        <pc:spChg chg="mod">
          <ac:chgData name="brandon@clereinc.net" userId="S::urn:spo:guest#brandon@clereinc.net::" providerId="AD" clId="Web-{930786DB-7658-5DF5-DBB2-4952EE53EFEB}" dt="2024-06-26T00:14:42.583" v="14" actId="20577"/>
          <ac:spMkLst>
            <pc:docMk/>
            <pc:sldMk cId="967526680" sldId="305"/>
            <ac:spMk id="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E4DFD-75F0-4E58-B8A8-91ACD5AF4311}" type="datetimeFigureOut">
              <a:rPr lang="en-US" smtClean="0"/>
              <a:t>6/25/2024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AEC0F9-E0CE-4525-BA05-D9E3301B44A8}" type="slidenum">
              <a:rPr lang="en-US" smtClean="0"/>
              <a:t>‹#›</a:t>
            </a:fld>
            <a:endParaRPr lang="en-US"/>
          </a:p>
        </p:txBody>
      </p:sp>
    </p:spTree>
    <p:extLst>
      <p:ext uri="{BB962C8B-B14F-4D97-AF65-F5344CB8AC3E}">
        <p14:creationId xmlns:p14="http://schemas.microsoft.com/office/powerpoint/2010/main" val="585099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a:t>
            </a:fld>
            <a:endParaRPr lang="en-US"/>
          </a:p>
        </p:txBody>
      </p:sp>
    </p:spTree>
    <p:extLst>
      <p:ext uri="{BB962C8B-B14F-4D97-AF65-F5344CB8AC3E}">
        <p14:creationId xmlns:p14="http://schemas.microsoft.com/office/powerpoint/2010/main" val="1938693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3</a:t>
            </a:fld>
            <a:endParaRPr lang="en-US"/>
          </a:p>
        </p:txBody>
      </p:sp>
    </p:spTree>
    <p:extLst>
      <p:ext uri="{BB962C8B-B14F-4D97-AF65-F5344CB8AC3E}">
        <p14:creationId xmlns:p14="http://schemas.microsoft.com/office/powerpoint/2010/main" val="3406362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7</a:t>
            </a:fld>
            <a:endParaRPr lang="en-US"/>
          </a:p>
        </p:txBody>
      </p:sp>
    </p:spTree>
    <p:extLst>
      <p:ext uri="{BB962C8B-B14F-4D97-AF65-F5344CB8AC3E}">
        <p14:creationId xmlns:p14="http://schemas.microsoft.com/office/powerpoint/2010/main" val="1004843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Amy - In support of a new JPA, EPS evaluated the range of funding sources and mechanisms to support initial and ongoing operations.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693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Verdana" panose="020B0604030504040204" pitchFamily="34" charset="0"/>
                <a:ea typeface="Times New Roman" panose="02020603050405020304" pitchFamily="18" charset="0"/>
                <a:cs typeface="Times New Roman" panose="02020603050405020304" pitchFamily="18" charset="0"/>
              </a:rPr>
              <a:t>Of the JPAs researched, most JPAs are primarily funded through two to three main funding sources.</a:t>
            </a:r>
            <a:r>
              <a:rPr lang="en-US" sz="1200" dirty="0">
                <a:effectLst/>
                <a:latin typeface="Verdana" panose="020B0604030504040204" pitchFamily="34" charset="0"/>
                <a:ea typeface="Times New Roman" panose="02020603050405020304" pitchFamily="18" charset="0"/>
                <a:cs typeface="Times New Roman" panose="02020603050405020304" pitchFamily="18" charset="0"/>
              </a:rPr>
              <a:t> The most common funding source of JPAs is through government funding and grants, as well as contributions from its member agencies. For six of the seven JPAs that received either government funding or a grant, almost half of their budget revenues were funded through this source. Additional sources of funding include passive income, program revenues (fees for services), and special tax revenue through established community facilities districts.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584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99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Rule of thumb: net construction bond proceeds are estimated at about 10-12x annual revenues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571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Incremental approach to governance and funding implementation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793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Incremental approach to governance and funding implementation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640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9"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9" cy="861420"/>
          </a:xfrm>
        </p:spPr>
        <p:txBody>
          <a:bodyPr anchor="t"/>
          <a:lstStyle>
            <a:lvl1pPr marL="0" indent="0" algn="l">
              <a:buNone/>
              <a:defRPr cap="all">
                <a:solidFill>
                  <a:schemeClr val="bg2">
                    <a:lumMod val="40000"/>
                    <a:lumOff val="60000"/>
                  </a:schemeClr>
                </a:solidFill>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41F7BD-7886-6540-BCC1-7500F23AFA4D}" type="datetime1">
              <a:rPr lang="en-US" smtClean="0"/>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238514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14C21E6-AEFE-7D46-9746-2F44C7BF34C3}" type="datetime1">
              <a:rPr lang="en-US" smtClean="0"/>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73928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4"/>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9" cy="860400"/>
          </a:xfrm>
        </p:spPr>
        <p:txBody>
          <a:bodyPr anchor="t"/>
          <a:lstStyle>
            <a:lvl1pPr marL="0" indent="0" algn="l">
              <a:buNone/>
              <a:defRPr sz="2000" cap="all">
                <a:solidFill>
                  <a:schemeClr val="bg2">
                    <a:lumMod val="40000"/>
                    <a:lumOff val="60000"/>
                  </a:schemeClr>
                </a:solidFill>
              </a:defRPr>
            </a:lvl1pPr>
            <a:lvl2pPr marL="457206" indent="0">
              <a:buNone/>
              <a:defRPr sz="1801">
                <a:solidFill>
                  <a:schemeClr val="tx1">
                    <a:tint val="75000"/>
                  </a:schemeClr>
                </a:solidFill>
              </a:defRPr>
            </a:lvl2pPr>
            <a:lvl3pPr marL="914411" indent="0">
              <a:buNone/>
              <a:defRPr sz="1600">
                <a:solidFill>
                  <a:schemeClr val="tx1">
                    <a:tint val="75000"/>
                  </a:schemeClr>
                </a:solidFill>
              </a:defRPr>
            </a:lvl3pPr>
            <a:lvl4pPr marL="1371617" indent="0">
              <a:buNone/>
              <a:defRPr sz="1401">
                <a:solidFill>
                  <a:schemeClr val="tx1">
                    <a:tint val="75000"/>
                  </a:schemeClr>
                </a:solidFill>
              </a:defRPr>
            </a:lvl4pPr>
            <a:lvl5pPr marL="1828823" indent="0">
              <a:buNone/>
              <a:defRPr sz="1401">
                <a:solidFill>
                  <a:schemeClr val="tx1">
                    <a:tint val="75000"/>
                  </a:schemeClr>
                </a:solidFill>
              </a:defRPr>
            </a:lvl5pPr>
            <a:lvl6pPr marL="2286029" indent="0">
              <a:buNone/>
              <a:defRPr sz="1401">
                <a:solidFill>
                  <a:schemeClr val="tx1">
                    <a:tint val="75000"/>
                  </a:schemeClr>
                </a:solidFill>
              </a:defRPr>
            </a:lvl6pPr>
            <a:lvl7pPr marL="2743234" indent="0">
              <a:buNone/>
              <a:defRPr sz="1401">
                <a:solidFill>
                  <a:schemeClr val="tx1">
                    <a:tint val="75000"/>
                  </a:schemeClr>
                </a:solidFill>
              </a:defRPr>
            </a:lvl7pPr>
            <a:lvl8pPr marL="3200440" indent="0">
              <a:buNone/>
              <a:defRPr sz="1401">
                <a:solidFill>
                  <a:schemeClr val="tx1">
                    <a:tint val="75000"/>
                  </a:schemeClr>
                </a:solidFill>
              </a:defRPr>
            </a:lvl8pPr>
            <a:lvl9pPr marL="3657646"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0A2F2-A6C2-5147-8E2F-4197578890AA}" type="datetime1">
              <a:rPr lang="en-US" smtClean="0"/>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4268456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3" y="2060576"/>
            <a:ext cx="4396340" cy="4195763"/>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4" y="2056093"/>
            <a:ext cx="4396341" cy="4200245"/>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4E9E13-A626-464C-A353-A3111EA13878}" type="datetime1">
              <a:rPr lang="en-US" smtClean="0"/>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7842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4" y="1905000"/>
            <a:ext cx="4396338"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3" y="2514600"/>
            <a:ext cx="4396340" cy="3741738"/>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7" y="1905000"/>
            <a:ext cx="4396340"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7" y="2514600"/>
            <a:ext cx="4396340" cy="3741738"/>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7BC679-2DCA-A948-B591-33930C2F1827}" type="datetime1">
              <a:rPr lang="en-US" smtClean="0"/>
              <a:t>6/25/2024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739957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25F4CB7-82CC-B34A-B44E-371B124CC06D}" type="datetime1">
              <a:rPr lang="en-US" smtClean="0"/>
              <a:t>6/25/2024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66251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7733F03-E428-AB4D-A392-1597C7E9BF21}" type="datetime1">
              <a:rPr lang="en-US" smtClean="0"/>
              <a:t>6/25/2024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927573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5"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7" y="1447800"/>
            <a:ext cx="5195996" cy="4572000"/>
          </a:xfrm>
        </p:spPr>
        <p:txBody>
          <a:bodyPr anchor="ctr">
            <a:normAutofit/>
          </a:bodyPr>
          <a:lstStyle>
            <a:lvl1pPr>
              <a:defRPr sz="2000"/>
            </a:lvl1pPr>
            <a:lvl2pPr>
              <a:defRPr sz="1801"/>
            </a:lvl2pPr>
            <a:lvl3pPr>
              <a:defRPr sz="1600"/>
            </a:lvl3pPr>
            <a:lvl4pPr>
              <a:defRPr sz="1401"/>
            </a:lvl4pPr>
            <a:lvl5pPr>
              <a:defRPr sz="1401"/>
            </a:lvl5pPr>
            <a:lvl6pPr>
              <a:defRPr sz="1401"/>
            </a:lvl6pPr>
            <a:lvl7pPr>
              <a:defRPr sz="1401"/>
            </a:lvl7pPr>
            <a:lvl8pPr>
              <a:defRPr sz="1401"/>
            </a:lvl8pPr>
            <a:lvl9pPr>
              <a:defRPr sz="14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1"/>
            <a:ext cx="3401063" cy="2895599"/>
          </a:xfrm>
        </p:spPr>
        <p:txBody>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8DD00AF-9BF2-684E-BEF4-3B35301A00E0}" type="datetime1">
              <a:rPr lang="en-US" smtClean="0"/>
              <a:t>6/25/2024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174140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3"/>
            <a:ext cx="5092907"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8"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5" y="3657600"/>
            <a:ext cx="5084980" cy="1371600"/>
          </a:xfrm>
        </p:spPr>
        <p:txBody>
          <a:bodyPr>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CAC18A-95F9-6B47-ADDB-A113AF848A8F}" type="datetime1">
              <a:rPr lang="en-US" smtClean="0"/>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409026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8"/>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9"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7" cy="493712"/>
          </a:xfrm>
        </p:spPr>
        <p:txBody>
          <a:bodyPr>
            <a:normAutofit/>
          </a:bodyPr>
          <a:lstStyle>
            <a:lvl1pPr marL="0" indent="0">
              <a:buNone/>
              <a:defRPr sz="1200"/>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8FD5B8-B23A-1A4B-82FC-94754A286B91}"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56993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5"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5" y="3657600"/>
            <a:ext cx="8825659" cy="2362200"/>
          </a:xfrm>
        </p:spPr>
        <p:txBody>
          <a:bodyPr anchor="ctr">
            <a:normAutofit/>
          </a:bodyPr>
          <a:lstStyle>
            <a:lvl1pPr marL="0" indent="0">
              <a:buNone/>
              <a:defRPr sz="18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EF6C707-CBFF-8A4A-96FD-ECCE4E0813C1}"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161450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2" y="1447800"/>
            <a:ext cx="7999316"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1" y="3771174"/>
            <a:ext cx="7279650" cy="342174"/>
          </a:xfrm>
        </p:spPr>
        <p:txBody>
          <a:bodyPr vert="horz" lIns="91440" tIns="45720" rIns="91440" bIns="45720" rtlCol="0" anchor="t">
            <a:normAutofit/>
          </a:bodyPr>
          <a:lstStyle>
            <a:lvl1pPr marL="0" indent="0">
              <a:buNone/>
              <a:defRPr lang="en-US" sz="1401" b="0" i="0" kern="1200" cap="small" dirty="0">
                <a:solidFill>
                  <a:schemeClr val="bg2">
                    <a:lumMod val="40000"/>
                    <a:lumOff val="60000"/>
                  </a:schemeClr>
                </a:solidFill>
                <a:latin typeface="+mj-lt"/>
                <a:ea typeface="+mj-ea"/>
                <a:cs typeface="+mj-cs"/>
              </a:defRPr>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5" y="4350657"/>
            <a:ext cx="8825659" cy="1676400"/>
          </a:xfrm>
        </p:spPr>
        <p:txBody>
          <a:bodyPr anchor="ctr">
            <a:normAutofit/>
          </a:bodyPr>
          <a:lstStyle>
            <a:lvl1pPr marL="0" indent="0">
              <a:buNone/>
              <a:defRPr sz="18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DBCA447-C326-C649-98DF-CB21254D0DDD}"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
        <p:nvSpPr>
          <p:cNvPr id="12" name="TextBox 11"/>
          <p:cNvSpPr txBox="1"/>
          <p:nvPr/>
        </p:nvSpPr>
        <p:spPr>
          <a:xfrm>
            <a:off x="898295" y="971253"/>
            <a:ext cx="801913" cy="1969898"/>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1" dirty="0"/>
              <a:t>“</a:t>
            </a:r>
          </a:p>
        </p:txBody>
      </p:sp>
      <p:sp>
        <p:nvSpPr>
          <p:cNvPr id="15" name="TextBox 14"/>
          <p:cNvSpPr txBox="1"/>
          <p:nvPr/>
        </p:nvSpPr>
        <p:spPr>
          <a:xfrm>
            <a:off x="9330489" y="2613787"/>
            <a:ext cx="801913" cy="1969898"/>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1" dirty="0"/>
              <a:t>”</a:t>
            </a:r>
          </a:p>
        </p:txBody>
      </p:sp>
    </p:spTree>
    <p:extLst>
      <p:ext uri="{BB962C8B-B14F-4D97-AF65-F5344CB8AC3E}">
        <p14:creationId xmlns:p14="http://schemas.microsoft.com/office/powerpoint/2010/main" val="2678633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5"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9" cy="860400"/>
          </a:xfrm>
        </p:spPr>
        <p:txBody>
          <a:bodyPr anchor="t"/>
          <a:lstStyle>
            <a:lvl1pPr marL="0" indent="0" algn="l">
              <a:buNone/>
              <a:defRPr sz="2000" cap="none">
                <a:solidFill>
                  <a:schemeClr val="bg2">
                    <a:lumMod val="40000"/>
                    <a:lumOff val="60000"/>
                  </a:schemeClr>
                </a:solidFill>
              </a:defRPr>
            </a:lvl1pPr>
            <a:lvl2pPr marL="457206" indent="0">
              <a:buNone/>
              <a:defRPr sz="1801">
                <a:solidFill>
                  <a:schemeClr val="tx1">
                    <a:tint val="75000"/>
                  </a:schemeClr>
                </a:solidFill>
              </a:defRPr>
            </a:lvl2pPr>
            <a:lvl3pPr marL="914411" indent="0">
              <a:buNone/>
              <a:defRPr sz="1600">
                <a:solidFill>
                  <a:schemeClr val="tx1">
                    <a:tint val="75000"/>
                  </a:schemeClr>
                </a:solidFill>
              </a:defRPr>
            </a:lvl3pPr>
            <a:lvl4pPr marL="1371617" indent="0">
              <a:buNone/>
              <a:defRPr sz="1401">
                <a:solidFill>
                  <a:schemeClr val="tx1">
                    <a:tint val="75000"/>
                  </a:schemeClr>
                </a:solidFill>
              </a:defRPr>
            </a:lvl4pPr>
            <a:lvl5pPr marL="1828823" indent="0">
              <a:buNone/>
              <a:defRPr sz="1401">
                <a:solidFill>
                  <a:schemeClr val="tx1">
                    <a:tint val="75000"/>
                  </a:schemeClr>
                </a:solidFill>
              </a:defRPr>
            </a:lvl5pPr>
            <a:lvl6pPr marL="2286029" indent="0">
              <a:buNone/>
              <a:defRPr sz="1401">
                <a:solidFill>
                  <a:schemeClr val="tx1">
                    <a:tint val="75000"/>
                  </a:schemeClr>
                </a:solidFill>
              </a:defRPr>
            </a:lvl6pPr>
            <a:lvl7pPr marL="2743234" indent="0">
              <a:buNone/>
              <a:defRPr sz="1401">
                <a:solidFill>
                  <a:schemeClr val="tx1">
                    <a:tint val="75000"/>
                  </a:schemeClr>
                </a:solidFill>
              </a:defRPr>
            </a:lvl7pPr>
            <a:lvl8pPr marL="3200440" indent="0">
              <a:buNone/>
              <a:defRPr sz="1401">
                <a:solidFill>
                  <a:schemeClr val="tx1">
                    <a:tint val="75000"/>
                  </a:schemeClr>
                </a:solidFill>
              </a:defRPr>
            </a:lvl8pPr>
            <a:lvl9pPr marL="3657646"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9EACD3-023A-1C4D-9D84-6A6A37734750}"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122036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1"/>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4" y="2667000"/>
            <a:ext cx="2927349"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2"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5"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4"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6BFBACF-56EC-EB46-A1D3-ECC27BC15BA2}" type="datetime1">
              <a:rPr lang="en-US" smtClean="0"/>
              <a:t>6/25/2024</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807631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1"/>
            </a:lvl1pPr>
          </a:lstStyle>
          <a:p>
            <a:r>
              <a:rPr lang="en-US"/>
              <a:t>Click to edit Master title style</a:t>
            </a:r>
            <a:endParaRPr lang="en-US" dirty="0"/>
          </a:p>
        </p:txBody>
      </p:sp>
      <p:sp>
        <p:nvSpPr>
          <p:cNvPr id="3" name="Text Placeholder 2"/>
          <p:cNvSpPr>
            <a:spLocks noGrp="1"/>
          </p:cNvSpPr>
          <p:nvPr>
            <p:ph type="body" idx="1"/>
          </p:nvPr>
        </p:nvSpPr>
        <p:spPr>
          <a:xfrm>
            <a:off x="652464" y="4250950"/>
            <a:ext cx="2940050"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4"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4" y="4827212"/>
            <a:ext cx="2940050"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6" y="4250950"/>
            <a:ext cx="293052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4" y="4827211"/>
            <a:ext cx="2934405"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50"/>
            <a:ext cx="293211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6" y="4827209"/>
            <a:ext cx="2935996"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040668-3736-524B-8034-99807572A86F}" type="datetime1">
              <a:rPr lang="en-US" smtClean="0"/>
              <a:t>6/25/2024</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3512112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04FD7F-3C9C-614C-AC19-779B973F88FB}" type="datetime1">
              <a:rPr lang="en-US" smtClean="0"/>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34377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3" y="430214"/>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5" y="887414"/>
            <a:ext cx="7423148"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3B8703-7E74-EB4C-B424-ACDFB5FCA2AA}" type="datetime1">
              <a:rPr lang="en-US" smtClean="0"/>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280398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8973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9092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33740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04491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0754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21992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17188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5282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43035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008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9705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1" y="2669686"/>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1" y="2892348"/>
            <a:ext cx="1522412" cy="2365453"/>
          </a:xfrm>
          <a:prstGeom prst="rect">
            <a:avLst/>
          </a:prstGeom>
        </p:spPr>
      </p:pic>
      <p:sp>
        <p:nvSpPr>
          <p:cNvPr id="16" name="Oval 15"/>
          <p:cNvSpPr/>
          <p:nvPr/>
        </p:nvSpPr>
        <p:spPr>
          <a:xfrm>
            <a:off x="8609012" y="1676400"/>
            <a:ext cx="2819401"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4" y="1"/>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80" y="6096000"/>
            <a:ext cx="993733" cy="762000"/>
          </a:xfrm>
          <a:prstGeom prst="rect">
            <a:avLst/>
          </a:prstGeom>
        </p:spPr>
      </p:pic>
      <p:sp>
        <p:nvSpPr>
          <p:cNvPr id="14" name="Rectangle 13"/>
          <p:cNvSpPr/>
          <p:nvPr/>
        </p:nvSpPr>
        <p:spPr>
          <a:xfrm>
            <a:off x="10437812" y="0"/>
            <a:ext cx="68580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3" y="452718"/>
            <a:ext cx="9404724"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3" y="2052919"/>
            <a:ext cx="8946540"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41" y="1790703"/>
            <a:ext cx="990599" cy="304798"/>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DBD565A-B3B0-AF4E-96A8-E62E4D0A6D74}" type="datetime1">
              <a:rPr lang="en-US" smtClean="0"/>
              <a:t>6/25/2024</a:t>
            </a:fld>
            <a:endParaRPr lang="en-US" dirty="0"/>
          </a:p>
        </p:txBody>
      </p:sp>
      <p:sp>
        <p:nvSpPr>
          <p:cNvPr id="5" name="Footer Placeholder 4"/>
          <p:cNvSpPr>
            <a:spLocks noGrp="1"/>
          </p:cNvSpPr>
          <p:nvPr>
            <p:ph type="ftr" sz="quarter" idx="3"/>
          </p:nvPr>
        </p:nvSpPr>
        <p:spPr>
          <a:xfrm rot="5400000">
            <a:off x="8951575" y="3225297"/>
            <a:ext cx="3859795" cy="304802"/>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1" y="295730"/>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2647948561"/>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sldNum="0" hdr="0" ftr="0" dt="0"/>
  <p:txStyles>
    <p:titleStyle>
      <a:lvl1pPr algn="l" defTabSz="457206" rtl="0" eaLnBrk="1" latinLnBrk="0" hangingPunct="1">
        <a:spcBef>
          <a:spcPct val="0"/>
        </a:spcBef>
        <a:buNone/>
        <a:defRPr sz="4201"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4" indent="-3429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9" indent="-285753" algn="l" defTabSz="457206" rtl="0" eaLnBrk="1" latinLnBrk="0" hangingPunct="1">
        <a:spcBef>
          <a:spcPts val="1001"/>
        </a:spcBef>
        <a:spcAft>
          <a:spcPts val="0"/>
        </a:spcAft>
        <a:buClr>
          <a:schemeClr val="bg2">
            <a:lumMod val="40000"/>
            <a:lumOff val="60000"/>
          </a:schemeClr>
        </a:buClr>
        <a:buSzPct val="80000"/>
        <a:buFont typeface="Wingdings 3" charset="2"/>
        <a:buChar char=""/>
        <a:defRPr sz="1801" b="0" i="0" kern="1200">
          <a:solidFill>
            <a:schemeClr val="tx1"/>
          </a:solidFill>
          <a:latin typeface="+mj-lt"/>
          <a:ea typeface="+mj-ea"/>
          <a:cs typeface="+mj-cs"/>
        </a:defRPr>
      </a:lvl2pPr>
      <a:lvl3pPr marL="1143015"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1"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4pPr>
      <a:lvl5pPr marL="2057427"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5pPr>
      <a:lvl6pPr marL="2506031"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6pPr>
      <a:lvl7pPr marL="2971838"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7pPr>
      <a:lvl8pPr marL="3429044"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8pPr>
      <a:lvl9pPr marL="3886249"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9pPr>
    </p:bodyStyle>
    <p:otherStyle>
      <a:defPPr>
        <a:defRPr lang="en-US"/>
      </a:defPPr>
      <a:lvl1pPr marL="0" algn="l" defTabSz="457206" rtl="0" eaLnBrk="1" latinLnBrk="0" hangingPunct="1">
        <a:defRPr sz="1801" kern="1200">
          <a:solidFill>
            <a:schemeClr val="tx1"/>
          </a:solidFill>
          <a:latin typeface="+mn-lt"/>
          <a:ea typeface="+mn-ea"/>
          <a:cs typeface="+mn-cs"/>
        </a:defRPr>
      </a:lvl1pPr>
      <a:lvl2pPr marL="457206" algn="l" defTabSz="457206" rtl="0" eaLnBrk="1" latinLnBrk="0" hangingPunct="1">
        <a:defRPr sz="1801" kern="1200">
          <a:solidFill>
            <a:schemeClr val="tx1"/>
          </a:solidFill>
          <a:latin typeface="+mn-lt"/>
          <a:ea typeface="+mn-ea"/>
          <a:cs typeface="+mn-cs"/>
        </a:defRPr>
      </a:lvl2pPr>
      <a:lvl3pPr marL="914411" algn="l" defTabSz="457206" rtl="0" eaLnBrk="1" latinLnBrk="0" hangingPunct="1">
        <a:defRPr sz="1801" kern="1200">
          <a:solidFill>
            <a:schemeClr val="tx1"/>
          </a:solidFill>
          <a:latin typeface="+mn-lt"/>
          <a:ea typeface="+mn-ea"/>
          <a:cs typeface="+mn-cs"/>
        </a:defRPr>
      </a:lvl3pPr>
      <a:lvl4pPr marL="1371617" algn="l" defTabSz="457206" rtl="0" eaLnBrk="1" latinLnBrk="0" hangingPunct="1">
        <a:defRPr sz="1801" kern="1200">
          <a:solidFill>
            <a:schemeClr val="tx1"/>
          </a:solidFill>
          <a:latin typeface="+mn-lt"/>
          <a:ea typeface="+mn-ea"/>
          <a:cs typeface="+mn-cs"/>
        </a:defRPr>
      </a:lvl4pPr>
      <a:lvl5pPr marL="1828823" algn="l" defTabSz="457206" rtl="0" eaLnBrk="1" latinLnBrk="0" hangingPunct="1">
        <a:defRPr sz="1801" kern="1200">
          <a:solidFill>
            <a:schemeClr val="tx1"/>
          </a:solidFill>
          <a:latin typeface="+mn-lt"/>
          <a:ea typeface="+mn-ea"/>
          <a:cs typeface="+mn-cs"/>
        </a:defRPr>
      </a:lvl5pPr>
      <a:lvl6pPr marL="2286029" algn="l" defTabSz="457206" rtl="0" eaLnBrk="1" latinLnBrk="0" hangingPunct="1">
        <a:defRPr sz="1801" kern="1200">
          <a:solidFill>
            <a:schemeClr val="tx1"/>
          </a:solidFill>
          <a:latin typeface="+mn-lt"/>
          <a:ea typeface="+mn-ea"/>
          <a:cs typeface="+mn-cs"/>
        </a:defRPr>
      </a:lvl6pPr>
      <a:lvl7pPr marL="2743234" algn="l" defTabSz="457206" rtl="0" eaLnBrk="1" latinLnBrk="0" hangingPunct="1">
        <a:defRPr sz="1801" kern="1200">
          <a:solidFill>
            <a:schemeClr val="tx1"/>
          </a:solidFill>
          <a:latin typeface="+mn-lt"/>
          <a:ea typeface="+mn-ea"/>
          <a:cs typeface="+mn-cs"/>
        </a:defRPr>
      </a:lvl7pPr>
      <a:lvl8pPr marL="3200440" algn="l" defTabSz="457206" rtl="0" eaLnBrk="1" latinLnBrk="0" hangingPunct="1">
        <a:defRPr sz="1801" kern="1200">
          <a:solidFill>
            <a:schemeClr val="tx1"/>
          </a:solidFill>
          <a:latin typeface="+mn-lt"/>
          <a:ea typeface="+mn-ea"/>
          <a:cs typeface="+mn-cs"/>
        </a:defRPr>
      </a:lvl8pPr>
      <a:lvl9pPr marL="3657646" algn="l" defTabSz="457206"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6/25/2024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3138450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5.jpeg"/><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0" y="5570971"/>
            <a:ext cx="12192000" cy="410369"/>
          </a:xfrm>
          <a:prstGeom prst="rect">
            <a:avLst/>
          </a:prstGeom>
        </p:spPr>
        <p:txBody>
          <a:bodyPr wrap="square" lIns="0" tIns="0" rIns="0" bIns="0" rtlCol="0" anchor="t">
            <a:spAutoFit/>
          </a:bodyPr>
          <a:lstStyle/>
          <a:p>
            <a:pPr algn="ctr" defTabSz="609630">
              <a:lnSpc>
                <a:spcPts val="3173"/>
              </a:lnSpc>
              <a:spcBef>
                <a:spcPct val="0"/>
              </a:spcBef>
            </a:pPr>
            <a:r>
              <a:rPr lang="en-US" sz="3200" dirty="0">
                <a:solidFill>
                  <a:srgbClr val="FFFFFF"/>
                </a:solidFill>
                <a:latin typeface="Canva Sans"/>
              </a:rPr>
              <a:t>“Cal Frame and other State Agency Involvement”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C302FF-2F9B-73F6-D8BE-B959F481A9E9}"/>
              </a:ext>
            </a:extLst>
          </p:cNvPr>
          <p:cNvSpPr>
            <a:spLocks noGrp="1"/>
          </p:cNvSpPr>
          <p:nvPr>
            <p:ph type="title"/>
          </p:nvPr>
        </p:nvSpPr>
        <p:spPr/>
        <p:txBody>
          <a:bodyPr/>
          <a:lstStyle/>
          <a:p>
            <a:r>
              <a:rPr lang="en-US" dirty="0"/>
              <a:t>WATER AGENCY ROLE IN </a:t>
            </a:r>
            <a:br>
              <a:rPr lang="en-US" dirty="0"/>
            </a:br>
            <a:r>
              <a:rPr lang="en-US" dirty="0"/>
              <a:t>FOREST HEALTH</a:t>
            </a:r>
          </a:p>
        </p:txBody>
      </p:sp>
      <p:sp>
        <p:nvSpPr>
          <p:cNvPr id="5" name="Text Placeholder 4">
            <a:extLst>
              <a:ext uri="{FF2B5EF4-FFF2-40B4-BE49-F238E27FC236}">
                <a16:creationId xmlns:a16="http://schemas.microsoft.com/office/drawing/2014/main" id="{BE9F6DD6-FF06-63DD-A430-88AA72425E82}"/>
              </a:ext>
            </a:extLst>
          </p:cNvPr>
          <p:cNvSpPr>
            <a:spLocks noGrp="1"/>
          </p:cNvSpPr>
          <p:nvPr>
            <p:ph type="body" idx="1"/>
          </p:nvPr>
        </p:nvSpPr>
        <p:spPr>
          <a:xfrm>
            <a:off x="1154955" y="4777381"/>
            <a:ext cx="9882089" cy="860400"/>
          </a:xfrm>
        </p:spPr>
        <p:txBody>
          <a:bodyPr/>
          <a:lstStyle/>
          <a:p>
            <a:r>
              <a:rPr lang="en-US" dirty="0"/>
              <a:t>Presented by CATHERINE SILVESTER, LANDMARK ENVIRONMENTAL, Inc TEAM</a:t>
            </a:r>
          </a:p>
        </p:txBody>
      </p:sp>
    </p:spTree>
    <p:extLst>
      <p:ext uri="{BB962C8B-B14F-4D97-AF65-F5344CB8AC3E}">
        <p14:creationId xmlns:p14="http://schemas.microsoft.com/office/powerpoint/2010/main" val="2219489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B1E-AFB1-1299-FB6C-C33D18AADB79}"/>
              </a:ext>
            </a:extLst>
          </p:cNvPr>
          <p:cNvSpPr>
            <a:spLocks noGrp="1"/>
          </p:cNvSpPr>
          <p:nvPr>
            <p:ph type="title"/>
          </p:nvPr>
        </p:nvSpPr>
        <p:spPr>
          <a:xfrm>
            <a:off x="362814" y="426214"/>
            <a:ext cx="10273678" cy="1400530"/>
          </a:xfrm>
        </p:spPr>
        <p:txBody>
          <a:bodyPr/>
          <a:lstStyle/>
          <a:p>
            <a:r>
              <a:rPr lang="en-US" sz="4000" dirty="0"/>
              <a:t>Water Agency Role in Forest Health</a:t>
            </a:r>
          </a:p>
        </p:txBody>
      </p:sp>
      <p:sp>
        <p:nvSpPr>
          <p:cNvPr id="3" name="Content Placeholder 2">
            <a:extLst>
              <a:ext uri="{FF2B5EF4-FFF2-40B4-BE49-F238E27FC236}">
                <a16:creationId xmlns:a16="http://schemas.microsoft.com/office/drawing/2014/main" id="{41B8DD0C-4DFF-4BAE-C6CF-3B638E363595}"/>
              </a:ext>
            </a:extLst>
          </p:cNvPr>
          <p:cNvSpPr>
            <a:spLocks noGrp="1"/>
          </p:cNvSpPr>
          <p:nvPr>
            <p:ph sz="half" idx="1"/>
          </p:nvPr>
        </p:nvSpPr>
        <p:spPr>
          <a:xfrm>
            <a:off x="493712" y="1182624"/>
            <a:ext cx="5687632" cy="5249162"/>
          </a:xfrm>
        </p:spPr>
        <p:txBody>
          <a:bodyPr>
            <a:normAutofit/>
          </a:bodyPr>
          <a:lstStyle/>
          <a:p>
            <a:endParaRPr lang="en-US" sz="2800" b="1" dirty="0"/>
          </a:p>
          <a:p>
            <a:pPr>
              <a:buFont typeface="Wingdings" panose="05000000000000000000" pitchFamily="2" charset="2"/>
              <a:buChar char="Ø"/>
            </a:pPr>
            <a:r>
              <a:rPr lang="en-US" sz="2000" b="1" dirty="0"/>
              <a:t>Purpose of Study</a:t>
            </a:r>
          </a:p>
          <a:p>
            <a:pPr marL="0" indent="0">
              <a:buNone/>
            </a:pPr>
            <a:r>
              <a:rPr lang="en-US" sz="2000" dirty="0"/>
              <a:t>To understand the existing and potential roles of water agencies in forest health and biomass feedstock aggregation and utilization.</a:t>
            </a:r>
          </a:p>
          <a:p>
            <a:pPr marL="0" indent="0">
              <a:buNone/>
            </a:pPr>
            <a:endParaRPr lang="en-US" sz="2200" dirty="0"/>
          </a:p>
          <a:p>
            <a:pPr marL="0" indent="0">
              <a:buNone/>
            </a:pPr>
            <a:r>
              <a:rPr lang="en-US" sz="2200" dirty="0"/>
              <a:t> </a:t>
            </a:r>
            <a:endParaRPr lang="en-US" sz="1999" b="1" dirty="0"/>
          </a:p>
          <a:p>
            <a:pPr lvl="1">
              <a:buFont typeface="Arial" panose="020B0604020202020204" pitchFamily="34" charset="0"/>
              <a:buChar char="•"/>
            </a:pPr>
            <a:endParaRPr lang="en-US" sz="1999" b="1" dirty="0"/>
          </a:p>
        </p:txBody>
      </p:sp>
      <p:sp>
        <p:nvSpPr>
          <p:cNvPr id="4" name="Text Placeholder 3">
            <a:extLst>
              <a:ext uri="{FF2B5EF4-FFF2-40B4-BE49-F238E27FC236}">
                <a16:creationId xmlns:a16="http://schemas.microsoft.com/office/drawing/2014/main" id="{3B5FFA7F-B1CF-D0D9-90B9-D3E692FE74D9}"/>
              </a:ext>
            </a:extLst>
          </p:cNvPr>
          <p:cNvSpPr>
            <a:spLocks noGrp="1"/>
          </p:cNvSpPr>
          <p:nvPr>
            <p:ph sz="half" idx="2"/>
          </p:nvPr>
        </p:nvSpPr>
        <p:spPr>
          <a:xfrm>
            <a:off x="6293159" y="1545752"/>
            <a:ext cx="5019193" cy="4891253"/>
          </a:xfrm>
        </p:spPr>
        <p:txBody>
          <a:bodyPr>
            <a:normAutofit/>
          </a:bodyPr>
          <a:lstStyle/>
          <a:p>
            <a:pPr marL="0" indent="0">
              <a:buNone/>
            </a:pPr>
            <a:endParaRPr lang="en-US" dirty="0"/>
          </a:p>
          <a:p>
            <a:endParaRPr lang="en-US" dirty="0"/>
          </a:p>
        </p:txBody>
      </p:sp>
      <p:pic>
        <p:nvPicPr>
          <p:cNvPr id="5" name="Picture 4">
            <a:extLst>
              <a:ext uri="{FF2B5EF4-FFF2-40B4-BE49-F238E27FC236}">
                <a16:creationId xmlns:a16="http://schemas.microsoft.com/office/drawing/2014/main" id="{C3FA9072-3047-0706-C86D-3C7E7DBC2C7D}"/>
              </a:ext>
            </a:extLst>
          </p:cNvPr>
          <p:cNvPicPr>
            <a:picLocks noChangeAspect="1"/>
          </p:cNvPicPr>
          <p:nvPr/>
        </p:nvPicPr>
        <p:blipFill>
          <a:blip r:embed="rId3"/>
          <a:stretch>
            <a:fillRect/>
          </a:stretch>
        </p:blipFill>
        <p:spPr>
          <a:xfrm>
            <a:off x="6312242" y="1826744"/>
            <a:ext cx="5143500" cy="3429000"/>
          </a:xfrm>
          <a:prstGeom prst="rect">
            <a:avLst/>
          </a:prstGeom>
        </p:spPr>
      </p:pic>
    </p:spTree>
    <p:extLst>
      <p:ext uri="{BB962C8B-B14F-4D97-AF65-F5344CB8AC3E}">
        <p14:creationId xmlns:p14="http://schemas.microsoft.com/office/powerpoint/2010/main" val="256958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BF389-1781-96D4-7216-EA81515BF7EC}"/>
              </a:ext>
            </a:extLst>
          </p:cNvPr>
          <p:cNvSpPr>
            <a:spLocks noGrp="1"/>
          </p:cNvSpPr>
          <p:nvPr>
            <p:ph type="title"/>
          </p:nvPr>
        </p:nvSpPr>
        <p:spPr/>
        <p:txBody>
          <a:bodyPr/>
          <a:lstStyle/>
          <a:p>
            <a:r>
              <a:rPr lang="en-US" sz="4000" dirty="0"/>
              <a:t>Study Approach</a:t>
            </a:r>
          </a:p>
        </p:txBody>
      </p:sp>
      <p:sp>
        <p:nvSpPr>
          <p:cNvPr id="3" name="Content Placeholder 2">
            <a:extLst>
              <a:ext uri="{FF2B5EF4-FFF2-40B4-BE49-F238E27FC236}">
                <a16:creationId xmlns:a16="http://schemas.microsoft.com/office/drawing/2014/main" id="{39C7D50E-1EB0-5530-ACC9-C6F8F8B5F1C5}"/>
              </a:ext>
            </a:extLst>
          </p:cNvPr>
          <p:cNvSpPr>
            <a:spLocks noGrp="1"/>
          </p:cNvSpPr>
          <p:nvPr>
            <p:ph sz="half" idx="1"/>
          </p:nvPr>
        </p:nvSpPr>
        <p:spPr>
          <a:xfrm>
            <a:off x="646113" y="1353312"/>
            <a:ext cx="9861923" cy="4903027"/>
          </a:xfrm>
        </p:spPr>
        <p:txBody>
          <a:bodyPr>
            <a:normAutofit/>
          </a:bodyPr>
          <a:lstStyle/>
          <a:p>
            <a:pPr>
              <a:buFont typeface="Wingdings" panose="05000000000000000000" pitchFamily="2" charset="2"/>
              <a:buChar char="Ø"/>
            </a:pPr>
            <a:r>
              <a:rPr lang="en-US" sz="2000" b="1" dirty="0">
                <a:latin typeface="+mn-lt"/>
              </a:rPr>
              <a:t>Background Research and Interviews</a:t>
            </a:r>
          </a:p>
          <a:p>
            <a:pPr lvl="1">
              <a:buFont typeface="Arial" panose="020B0604020202020204" pitchFamily="34" charset="0"/>
              <a:buChar char="•"/>
            </a:pPr>
            <a:r>
              <a:rPr lang="en-US" sz="2000" dirty="0">
                <a:latin typeface="+mn-lt"/>
              </a:rPr>
              <a:t>Existing and planned programs</a:t>
            </a:r>
          </a:p>
          <a:p>
            <a:pPr lvl="1">
              <a:buFont typeface="Arial" panose="020B0604020202020204" pitchFamily="34" charset="0"/>
              <a:buChar char="•"/>
            </a:pPr>
            <a:r>
              <a:rPr lang="en-US" sz="2000" dirty="0">
                <a:latin typeface="+mn-lt"/>
              </a:rPr>
              <a:t>Biomass use/disposal methods</a:t>
            </a:r>
          </a:p>
          <a:p>
            <a:pPr lvl="1">
              <a:buFont typeface="Arial" panose="020B0604020202020204" pitchFamily="34" charset="0"/>
              <a:buChar char="•"/>
            </a:pPr>
            <a:r>
              <a:rPr lang="en-US" sz="2000" dirty="0">
                <a:latin typeface="+mn-lt"/>
              </a:rPr>
              <a:t>Partners and funding</a:t>
            </a:r>
          </a:p>
          <a:p>
            <a:pPr lvl="1">
              <a:buFont typeface="Arial" panose="020B0604020202020204" pitchFamily="34" charset="0"/>
              <a:buChar char="•"/>
            </a:pPr>
            <a:r>
              <a:rPr lang="en-US" sz="2000" dirty="0">
                <a:latin typeface="+mn-lt"/>
              </a:rPr>
              <a:t>Challenges and lessons learned</a:t>
            </a:r>
          </a:p>
          <a:p>
            <a:pPr lvl="1">
              <a:buFont typeface="Arial" panose="020B0604020202020204" pitchFamily="34" charset="0"/>
              <a:buChar char="•"/>
            </a:pPr>
            <a:r>
              <a:rPr lang="en-US" sz="2000" dirty="0">
                <a:latin typeface="+mn-lt"/>
              </a:rPr>
              <a:t>Role in future biomass utilization programs</a:t>
            </a:r>
          </a:p>
          <a:p>
            <a:pPr>
              <a:buFont typeface="Wingdings" panose="05000000000000000000" pitchFamily="2" charset="2"/>
              <a:buChar char="Ø"/>
            </a:pPr>
            <a:r>
              <a:rPr lang="en-US" sz="2000" b="1" dirty="0"/>
              <a:t>Legal Research</a:t>
            </a:r>
          </a:p>
          <a:p>
            <a:pPr lvl="1">
              <a:buFont typeface="Arial" panose="020B0604020202020204" pitchFamily="34" charset="0"/>
              <a:buChar char="•"/>
            </a:pPr>
            <a:r>
              <a:rPr lang="en-US" sz="2000" dirty="0"/>
              <a:t>Ability to fund fuel reduction activities</a:t>
            </a:r>
          </a:p>
          <a:p>
            <a:pPr lvl="1">
              <a:buFont typeface="Arial" panose="020B0604020202020204" pitchFamily="34" charset="0"/>
              <a:buChar char="•"/>
            </a:pPr>
            <a:r>
              <a:rPr lang="en-US" sz="2000" dirty="0"/>
              <a:t>Ability to direct how the biomass waste is used</a:t>
            </a:r>
          </a:p>
          <a:p>
            <a:pPr lvl="1">
              <a:buFont typeface="Arial" panose="020B0604020202020204" pitchFamily="34" charset="0"/>
              <a:buChar char="•"/>
            </a:pPr>
            <a:r>
              <a:rPr lang="en-US" sz="2000" dirty="0"/>
              <a:t>Ability to support biomass electricity conversion projects</a:t>
            </a:r>
          </a:p>
          <a:p>
            <a:pPr lvl="1">
              <a:buFont typeface="Arial" panose="020B0604020202020204" pitchFamily="34" charset="0"/>
              <a:buChar char="•"/>
            </a:pPr>
            <a:endParaRPr lang="en-US" sz="1999" b="1" dirty="0"/>
          </a:p>
          <a:p>
            <a:pPr lvl="1">
              <a:buFont typeface="Arial" panose="020B0604020202020204" pitchFamily="34" charset="0"/>
              <a:buChar char="•"/>
            </a:pPr>
            <a:endParaRPr lang="en-US" sz="1999" b="1" dirty="0"/>
          </a:p>
          <a:p>
            <a:pPr lvl="1">
              <a:buFont typeface="Arial" panose="020B0604020202020204" pitchFamily="34" charset="0"/>
              <a:buChar char="•"/>
            </a:pPr>
            <a:endParaRPr lang="en-US" sz="1999" b="1" dirty="0"/>
          </a:p>
          <a:p>
            <a:pPr marL="0" indent="0">
              <a:buNone/>
            </a:pPr>
            <a:endParaRPr lang="en-US" sz="2200" b="1" dirty="0"/>
          </a:p>
        </p:txBody>
      </p:sp>
      <p:pic>
        <p:nvPicPr>
          <p:cNvPr id="6" name="Picture 5" descr="A pile of logs in the woods&#10;&#10;Description automatically generated">
            <a:extLst>
              <a:ext uri="{FF2B5EF4-FFF2-40B4-BE49-F238E27FC236}">
                <a16:creationId xmlns:a16="http://schemas.microsoft.com/office/drawing/2014/main" id="{0CE5ACF2-E848-CEBC-E887-E4D55C1ECA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8352" y="1671828"/>
            <a:ext cx="4303776" cy="3227832"/>
          </a:xfrm>
          <a:prstGeom prst="rect">
            <a:avLst/>
          </a:prstGeom>
        </p:spPr>
      </p:pic>
    </p:spTree>
    <p:extLst>
      <p:ext uri="{BB962C8B-B14F-4D97-AF65-F5344CB8AC3E}">
        <p14:creationId xmlns:p14="http://schemas.microsoft.com/office/powerpoint/2010/main" val="56898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2E968-AAC4-5841-1536-AA37C76FFC45}"/>
              </a:ext>
            </a:extLst>
          </p:cNvPr>
          <p:cNvSpPr>
            <a:spLocks noGrp="1"/>
          </p:cNvSpPr>
          <p:nvPr>
            <p:ph type="title"/>
          </p:nvPr>
        </p:nvSpPr>
        <p:spPr>
          <a:xfrm>
            <a:off x="646113" y="452718"/>
            <a:ext cx="9404724" cy="876210"/>
          </a:xfrm>
        </p:spPr>
        <p:txBody>
          <a:bodyPr/>
          <a:lstStyle/>
          <a:p>
            <a:r>
              <a:rPr lang="en-US" sz="4000" dirty="0"/>
              <a:t>Results/Key Findings</a:t>
            </a:r>
          </a:p>
        </p:txBody>
      </p:sp>
      <p:sp>
        <p:nvSpPr>
          <p:cNvPr id="3" name="Content Placeholder 2">
            <a:extLst>
              <a:ext uri="{FF2B5EF4-FFF2-40B4-BE49-F238E27FC236}">
                <a16:creationId xmlns:a16="http://schemas.microsoft.com/office/drawing/2014/main" id="{9974455B-92F5-F041-E0FA-BA595C971355}"/>
              </a:ext>
            </a:extLst>
          </p:cNvPr>
          <p:cNvSpPr>
            <a:spLocks noGrp="1"/>
          </p:cNvSpPr>
          <p:nvPr>
            <p:ph sz="half" idx="1"/>
          </p:nvPr>
        </p:nvSpPr>
        <p:spPr>
          <a:xfrm>
            <a:off x="646114" y="1328928"/>
            <a:ext cx="5145086" cy="4927411"/>
          </a:xfrm>
        </p:spPr>
        <p:txBody>
          <a:bodyPr>
            <a:normAutofit fontScale="92500"/>
          </a:bodyPr>
          <a:lstStyle/>
          <a:p>
            <a:pPr>
              <a:buFont typeface="Wingdings" panose="05000000000000000000" pitchFamily="2" charset="2"/>
              <a:buChar char="Ø"/>
            </a:pPr>
            <a:r>
              <a:rPr lang="en-US" sz="2200" b="1" dirty="0"/>
              <a:t>Existing and Planned Efforts</a:t>
            </a:r>
          </a:p>
          <a:p>
            <a:pPr lvl="1">
              <a:buFont typeface="Arial" panose="020B0604020202020204" pitchFamily="34" charset="0"/>
              <a:buChar char="•"/>
            </a:pPr>
            <a:r>
              <a:rPr lang="en-US" sz="2200" dirty="0"/>
              <a:t>36,000 to 40,000 acres, increasing</a:t>
            </a:r>
          </a:p>
          <a:p>
            <a:pPr lvl="1">
              <a:buFont typeface="Arial" panose="020B0604020202020204" pitchFamily="34" charset="0"/>
              <a:buChar char="•"/>
            </a:pPr>
            <a:r>
              <a:rPr lang="en-US" sz="2200" dirty="0"/>
              <a:t>Various partnerships, jurisdictions, and funding</a:t>
            </a:r>
          </a:p>
          <a:p>
            <a:pPr lvl="1">
              <a:buFont typeface="Arial" panose="020B0604020202020204" pitchFamily="34" charset="0"/>
              <a:buChar char="•"/>
            </a:pPr>
            <a:r>
              <a:rPr lang="en-US" sz="2200" dirty="0"/>
              <a:t>Reflected in planning framework </a:t>
            </a:r>
          </a:p>
          <a:p>
            <a:pPr lvl="1">
              <a:buFont typeface="Arial" panose="020B0604020202020204" pitchFamily="34" charset="0"/>
              <a:buChar char="•"/>
            </a:pPr>
            <a:r>
              <a:rPr lang="en-US" sz="2200" dirty="0"/>
              <a:t>Able to justify work outside of WUI</a:t>
            </a:r>
          </a:p>
          <a:p>
            <a:pPr lvl="1">
              <a:buFont typeface="Arial" panose="020B0604020202020204" pitchFamily="34" charset="0"/>
              <a:buChar char="•"/>
            </a:pPr>
            <a:r>
              <a:rPr lang="en-US" sz="2200" dirty="0"/>
              <a:t>Annual funds available</a:t>
            </a:r>
          </a:p>
          <a:p>
            <a:pPr>
              <a:buFont typeface="Wingdings" panose="05000000000000000000" pitchFamily="2" charset="2"/>
              <a:buChar char="Ø"/>
            </a:pPr>
            <a:r>
              <a:rPr lang="en-US" sz="2200" b="1" dirty="0"/>
              <a:t>Participation in Biomass Utilization</a:t>
            </a:r>
          </a:p>
          <a:p>
            <a:pPr lvl="1">
              <a:buFont typeface="Arial" panose="020B0604020202020204" pitchFamily="34" charset="0"/>
              <a:buChar char="•"/>
            </a:pPr>
            <a:r>
              <a:rPr lang="en-US" sz="2200" dirty="0"/>
              <a:t>Importance of/role in varies</a:t>
            </a:r>
          </a:p>
          <a:p>
            <a:pPr lvl="1">
              <a:buFont typeface="Arial" panose="020B0604020202020204" pitchFamily="34" charset="0"/>
              <a:buChar char="•"/>
            </a:pPr>
            <a:r>
              <a:rPr lang="en-US" sz="2200" dirty="0"/>
              <a:t>Removal to an outlet is preferred</a:t>
            </a:r>
          </a:p>
          <a:p>
            <a:pPr lvl="1">
              <a:buFont typeface="Arial" panose="020B0604020202020204" pitchFamily="34" charset="0"/>
              <a:buChar char="•"/>
            </a:pPr>
            <a:r>
              <a:rPr lang="en-US" sz="2200" dirty="0"/>
              <a:t>Initiating and implementing biomass conversion projects</a:t>
            </a:r>
          </a:p>
          <a:p>
            <a:endParaRPr lang="en-US" dirty="0"/>
          </a:p>
        </p:txBody>
      </p:sp>
      <p:sp>
        <p:nvSpPr>
          <p:cNvPr id="4" name="Content Placeholder 3">
            <a:extLst>
              <a:ext uri="{FF2B5EF4-FFF2-40B4-BE49-F238E27FC236}">
                <a16:creationId xmlns:a16="http://schemas.microsoft.com/office/drawing/2014/main" id="{30C7DCCE-FB20-6EBF-5F8C-024A1B90BB85}"/>
              </a:ext>
            </a:extLst>
          </p:cNvPr>
          <p:cNvSpPr>
            <a:spLocks noGrp="1"/>
          </p:cNvSpPr>
          <p:nvPr>
            <p:ph sz="half" idx="2"/>
          </p:nvPr>
        </p:nvSpPr>
        <p:spPr>
          <a:xfrm>
            <a:off x="5925312" y="1328928"/>
            <a:ext cx="5315712" cy="4927410"/>
          </a:xfrm>
        </p:spPr>
        <p:txBody>
          <a:bodyPr>
            <a:normAutofit fontScale="92500"/>
          </a:bodyPr>
          <a:lstStyle/>
          <a:p>
            <a:pPr>
              <a:buFont typeface="Wingdings" panose="05000000000000000000" pitchFamily="2" charset="2"/>
              <a:buChar char="Ø"/>
            </a:pPr>
            <a:r>
              <a:rPr lang="en-US" sz="2200" b="1" dirty="0"/>
              <a:t>Objectives and Justification for Efforts</a:t>
            </a:r>
          </a:p>
          <a:p>
            <a:pPr lvl="1">
              <a:buFont typeface="Arial" panose="020B0604020202020204" pitchFamily="34" charset="0"/>
              <a:buChar char="•"/>
            </a:pPr>
            <a:r>
              <a:rPr lang="en-US" sz="2200" dirty="0"/>
              <a:t>Protect infrastructure, catchment area, water quality</a:t>
            </a:r>
          </a:p>
          <a:p>
            <a:pPr lvl="1">
              <a:buFont typeface="Arial" panose="020B0604020202020204" pitchFamily="34" charset="0"/>
              <a:buChar char="•"/>
            </a:pPr>
            <a:r>
              <a:rPr lang="en-US" sz="2200" dirty="0"/>
              <a:t>Wildfire prevention or recovery</a:t>
            </a:r>
          </a:p>
          <a:p>
            <a:pPr lvl="1">
              <a:buFont typeface="Arial" panose="020B0604020202020204" pitchFamily="34" charset="0"/>
              <a:buChar char="•"/>
            </a:pPr>
            <a:r>
              <a:rPr lang="en-US" sz="2200" dirty="0"/>
              <a:t>Cost and water supply</a:t>
            </a:r>
          </a:p>
          <a:p>
            <a:pPr>
              <a:buFont typeface="Wingdings" panose="05000000000000000000" pitchFamily="2" charset="2"/>
              <a:buChar char="Ø"/>
            </a:pPr>
            <a:r>
              <a:rPr lang="en-US" sz="2200" b="1" dirty="0"/>
              <a:t>Legal Research</a:t>
            </a:r>
          </a:p>
          <a:p>
            <a:pPr lvl="1">
              <a:buFont typeface="Arial" panose="020B0604020202020204" pitchFamily="34" charset="0"/>
              <a:buChar char="•"/>
            </a:pPr>
            <a:r>
              <a:rPr lang="en-US" sz="2200" dirty="0"/>
              <a:t>Able to fund projects on private and public lands</a:t>
            </a:r>
          </a:p>
          <a:p>
            <a:pPr lvl="1">
              <a:buFont typeface="Arial" panose="020B0604020202020204" pitchFamily="34" charset="0"/>
              <a:buChar char="•"/>
            </a:pPr>
            <a:r>
              <a:rPr lang="en-US" sz="2200" dirty="0"/>
              <a:t>Able to direct how biomass is used</a:t>
            </a:r>
          </a:p>
          <a:p>
            <a:pPr lvl="1">
              <a:buFont typeface="Arial" panose="020B0604020202020204" pitchFamily="34" charset="0"/>
              <a:buChar char="•"/>
            </a:pPr>
            <a:r>
              <a:rPr lang="en-US" sz="2200" dirty="0"/>
              <a:t>Able to support biomass utilization projects</a:t>
            </a:r>
          </a:p>
          <a:p>
            <a:pPr>
              <a:buFont typeface="Wingdings" panose="05000000000000000000" pitchFamily="2" charset="2"/>
              <a:buChar char="Ø"/>
            </a:pPr>
            <a:endParaRPr lang="en-US" dirty="0"/>
          </a:p>
          <a:p>
            <a:endParaRPr lang="en-US" dirty="0"/>
          </a:p>
        </p:txBody>
      </p:sp>
    </p:spTree>
    <p:extLst>
      <p:ext uri="{BB962C8B-B14F-4D97-AF65-F5344CB8AC3E}">
        <p14:creationId xmlns:p14="http://schemas.microsoft.com/office/powerpoint/2010/main" val="709155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99EA8-FEF7-3C1A-A4FD-6EAC6CF020C9}"/>
              </a:ext>
            </a:extLst>
          </p:cNvPr>
          <p:cNvSpPr>
            <a:spLocks noGrp="1"/>
          </p:cNvSpPr>
          <p:nvPr>
            <p:ph type="title"/>
          </p:nvPr>
        </p:nvSpPr>
        <p:spPr/>
        <p:txBody>
          <a:bodyPr/>
          <a:lstStyle/>
          <a:p>
            <a:r>
              <a:rPr lang="en-US" sz="4000" dirty="0"/>
              <a:t>Results/Key Findings</a:t>
            </a:r>
          </a:p>
        </p:txBody>
      </p:sp>
      <p:sp>
        <p:nvSpPr>
          <p:cNvPr id="3" name="Content Placeholder 2">
            <a:extLst>
              <a:ext uri="{FF2B5EF4-FFF2-40B4-BE49-F238E27FC236}">
                <a16:creationId xmlns:a16="http://schemas.microsoft.com/office/drawing/2014/main" id="{F21BA975-CFC6-9709-CA94-1EDC49C8EB90}"/>
              </a:ext>
            </a:extLst>
          </p:cNvPr>
          <p:cNvSpPr>
            <a:spLocks noGrp="1"/>
          </p:cNvSpPr>
          <p:nvPr>
            <p:ph sz="half" idx="1"/>
          </p:nvPr>
        </p:nvSpPr>
        <p:spPr>
          <a:xfrm>
            <a:off x="646113" y="1331118"/>
            <a:ext cx="10460799" cy="4898994"/>
          </a:xfrm>
        </p:spPr>
        <p:txBody>
          <a:bodyPr/>
          <a:lstStyle/>
          <a:p>
            <a:pPr>
              <a:buFont typeface="Wingdings" panose="05000000000000000000" pitchFamily="2" charset="2"/>
              <a:buChar char="Ø"/>
            </a:pPr>
            <a:r>
              <a:rPr lang="en-US" sz="2000" b="1" dirty="0"/>
              <a:t>Challenges </a:t>
            </a:r>
          </a:p>
          <a:p>
            <a:pPr lvl="1">
              <a:buFont typeface="Arial" panose="020B0604020202020204" pitchFamily="34" charset="0"/>
              <a:buChar char="•"/>
            </a:pPr>
            <a:r>
              <a:rPr lang="en-US" sz="2000" dirty="0">
                <a:latin typeface="+mn-lt"/>
              </a:rPr>
              <a:t>Too few biomass facilities</a:t>
            </a:r>
          </a:p>
          <a:p>
            <a:pPr lvl="1">
              <a:buFont typeface="Arial" panose="020B0604020202020204" pitchFamily="34" charset="0"/>
              <a:buChar char="•"/>
            </a:pPr>
            <a:r>
              <a:rPr lang="en-US" sz="2000" dirty="0">
                <a:latin typeface="+mn-lt"/>
              </a:rPr>
              <a:t>Material removal/sale price gap</a:t>
            </a:r>
          </a:p>
          <a:p>
            <a:pPr lvl="1">
              <a:buFont typeface="Arial" panose="020B0604020202020204" pitchFamily="34" charset="0"/>
              <a:buChar char="•"/>
            </a:pPr>
            <a:r>
              <a:rPr lang="en-US" sz="2000" dirty="0">
                <a:latin typeface="+mn-lt"/>
              </a:rPr>
              <a:t>Vendor capacity limitations</a:t>
            </a:r>
          </a:p>
          <a:p>
            <a:pPr lvl="1">
              <a:buFont typeface="Arial" panose="020B0604020202020204" pitchFamily="34" charset="0"/>
              <a:buChar char="•"/>
            </a:pPr>
            <a:r>
              <a:rPr lang="en-US" sz="2000" dirty="0">
                <a:latin typeface="+mn-lt"/>
              </a:rPr>
              <a:t>Lack of coordination</a:t>
            </a:r>
          </a:p>
          <a:p>
            <a:pPr lvl="1">
              <a:buFont typeface="Arial" panose="020B0604020202020204" pitchFamily="34" charset="0"/>
              <a:buChar char="•"/>
            </a:pPr>
            <a:r>
              <a:rPr lang="en-US" sz="2000" dirty="0">
                <a:latin typeface="+mn-lt"/>
              </a:rPr>
              <a:t>Lack of expertise, capacity</a:t>
            </a:r>
          </a:p>
          <a:p>
            <a:pPr>
              <a:buFont typeface="Wingdings" panose="05000000000000000000" pitchFamily="2" charset="2"/>
              <a:buChar char="Ø"/>
            </a:pPr>
            <a:r>
              <a:rPr lang="en-US" sz="2000" b="1" dirty="0">
                <a:latin typeface="+mn-lt"/>
              </a:rPr>
              <a:t>Lessons Learned/Considerations</a:t>
            </a:r>
          </a:p>
          <a:p>
            <a:pPr lvl="1">
              <a:buFont typeface="Arial" panose="020B0604020202020204" pitchFamily="34" charset="0"/>
              <a:buChar char="•"/>
            </a:pPr>
            <a:r>
              <a:rPr lang="en-US" sz="2000" dirty="0">
                <a:latin typeface="+mn-lt"/>
              </a:rPr>
              <a:t>Prioritize partnerships</a:t>
            </a:r>
          </a:p>
          <a:p>
            <a:pPr lvl="1">
              <a:buFont typeface="Arial" panose="020B0604020202020204" pitchFamily="34" charset="0"/>
              <a:buChar char="•"/>
            </a:pPr>
            <a:r>
              <a:rPr lang="en-US" sz="2000" dirty="0">
                <a:latin typeface="+mn-lt"/>
              </a:rPr>
              <a:t>One solution may not work for all</a:t>
            </a:r>
          </a:p>
          <a:p>
            <a:pPr lvl="1">
              <a:buFont typeface="Arial" panose="020B0604020202020204" pitchFamily="34" charset="0"/>
              <a:buChar char="•"/>
            </a:pPr>
            <a:r>
              <a:rPr lang="en-US" sz="2000" dirty="0">
                <a:latin typeface="+mn-lt"/>
              </a:rPr>
              <a:t>Roles of existing inter-agency groups</a:t>
            </a:r>
          </a:p>
          <a:p>
            <a:pPr lvl="1">
              <a:buFont typeface="Arial" panose="020B0604020202020204" pitchFamily="34" charset="0"/>
              <a:buChar char="•"/>
            </a:pPr>
            <a:endParaRPr lang="en-US" sz="1799" dirty="0">
              <a:latin typeface="+mn-lt"/>
            </a:endParaRPr>
          </a:p>
          <a:p>
            <a:pPr lvl="1">
              <a:buFont typeface="Arial" panose="020B0604020202020204" pitchFamily="34" charset="0"/>
              <a:buChar char="•"/>
            </a:pPr>
            <a:endParaRPr lang="en-US" sz="1799" b="1" dirty="0">
              <a:latin typeface="+mn-lt"/>
            </a:endParaRPr>
          </a:p>
          <a:p>
            <a:pPr lvl="1">
              <a:buFont typeface="Arial" panose="020B0604020202020204" pitchFamily="34" charset="0"/>
              <a:buChar char="•"/>
            </a:pPr>
            <a:endParaRPr lang="en-US" sz="1799" b="1" dirty="0">
              <a:latin typeface="+mn-lt"/>
            </a:endParaRPr>
          </a:p>
          <a:p>
            <a:pPr lvl="1">
              <a:buFont typeface="Arial" panose="020B0604020202020204" pitchFamily="34" charset="0"/>
              <a:buChar char="•"/>
            </a:pPr>
            <a:endParaRPr lang="en-US" sz="1799" b="1" dirty="0">
              <a:latin typeface="+mn-lt"/>
            </a:endParaRPr>
          </a:p>
          <a:p>
            <a:pPr lvl="1">
              <a:buFont typeface="Arial" panose="020B0604020202020204" pitchFamily="34" charset="0"/>
              <a:buChar char="•"/>
            </a:pPr>
            <a:endParaRPr lang="en-US" sz="1799" b="1" dirty="0">
              <a:latin typeface="+mn-lt"/>
            </a:endParaRPr>
          </a:p>
          <a:p>
            <a:pPr lvl="1">
              <a:buFont typeface="Wingdings" panose="05000000000000000000" pitchFamily="2" charset="2"/>
              <a:buChar char="Ø"/>
            </a:pPr>
            <a:endParaRPr lang="en-US" sz="2000" dirty="0"/>
          </a:p>
          <a:p>
            <a:pPr lvl="1">
              <a:buFont typeface="Arial" panose="020B0604020202020204" pitchFamily="34" charset="0"/>
              <a:buChar char="•"/>
            </a:pPr>
            <a:endParaRPr lang="en-US" sz="1799" dirty="0"/>
          </a:p>
        </p:txBody>
      </p:sp>
      <p:pic>
        <p:nvPicPr>
          <p:cNvPr id="8" name="Picture 7" descr="A person holding a handful of wood chips&#10;&#10;Description automatically generated">
            <a:extLst>
              <a:ext uri="{FF2B5EF4-FFF2-40B4-BE49-F238E27FC236}">
                <a16:creationId xmlns:a16="http://schemas.microsoft.com/office/drawing/2014/main" id="{A751B152-5FF1-55E3-D412-6F36AE15D3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4942" y="1853248"/>
            <a:ext cx="4535329" cy="3023552"/>
          </a:xfrm>
          <a:prstGeom prst="rect">
            <a:avLst/>
          </a:prstGeom>
        </p:spPr>
      </p:pic>
    </p:spTree>
    <p:extLst>
      <p:ext uri="{BB962C8B-B14F-4D97-AF65-F5344CB8AC3E}">
        <p14:creationId xmlns:p14="http://schemas.microsoft.com/office/powerpoint/2010/main" val="3888163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5324-F25E-5558-A29D-9D979E7D6AF3}"/>
              </a:ext>
            </a:extLst>
          </p:cNvPr>
          <p:cNvSpPr>
            <a:spLocks noGrp="1"/>
          </p:cNvSpPr>
          <p:nvPr>
            <p:ph type="title"/>
          </p:nvPr>
        </p:nvSpPr>
        <p:spPr/>
        <p:txBody>
          <a:bodyPr/>
          <a:lstStyle/>
          <a:p>
            <a:r>
              <a:rPr lang="en-US" sz="4000" dirty="0"/>
              <a:t>Conclusions</a:t>
            </a:r>
          </a:p>
        </p:txBody>
      </p:sp>
      <p:sp>
        <p:nvSpPr>
          <p:cNvPr id="3" name="Content Placeholder 2">
            <a:extLst>
              <a:ext uri="{FF2B5EF4-FFF2-40B4-BE49-F238E27FC236}">
                <a16:creationId xmlns:a16="http://schemas.microsoft.com/office/drawing/2014/main" id="{86781E81-0946-AB63-9B47-193102429E03}"/>
              </a:ext>
            </a:extLst>
          </p:cNvPr>
          <p:cNvSpPr>
            <a:spLocks noGrp="1"/>
          </p:cNvSpPr>
          <p:nvPr>
            <p:ph sz="half" idx="1"/>
          </p:nvPr>
        </p:nvSpPr>
        <p:spPr>
          <a:xfrm>
            <a:off x="646113" y="1331118"/>
            <a:ext cx="5791263" cy="4195763"/>
          </a:xfrm>
        </p:spPr>
        <p:txBody>
          <a:bodyPr>
            <a:normAutofit/>
          </a:bodyPr>
          <a:lstStyle/>
          <a:p>
            <a:pPr>
              <a:buFont typeface="Wingdings" panose="05000000000000000000" pitchFamily="2" charset="2"/>
              <a:buChar char="Ø"/>
            </a:pPr>
            <a:r>
              <a:rPr lang="en-US" sz="2000" b="1" dirty="0"/>
              <a:t>Water Agencies Present Opportunities</a:t>
            </a:r>
          </a:p>
          <a:p>
            <a:pPr lvl="1">
              <a:buFont typeface="Arial" panose="020B0604020202020204" pitchFamily="34" charset="0"/>
              <a:buChar char="•"/>
            </a:pPr>
            <a:r>
              <a:rPr lang="en-US" sz="2000" dirty="0"/>
              <a:t>Reliable and sustaining source of biomass for outlets</a:t>
            </a:r>
          </a:p>
          <a:p>
            <a:pPr lvl="1">
              <a:buFont typeface="Arial" panose="020B0604020202020204" pitchFamily="34" charset="0"/>
              <a:buChar char="•"/>
            </a:pPr>
            <a:r>
              <a:rPr lang="en-US" sz="2000" dirty="0"/>
              <a:t>Could be positioned for an increase in pace and scale</a:t>
            </a:r>
          </a:p>
          <a:p>
            <a:pPr lvl="1">
              <a:buFont typeface="Arial" panose="020B0604020202020204" pitchFamily="34" charset="0"/>
              <a:buChar char="•"/>
            </a:pPr>
            <a:r>
              <a:rPr lang="en-US" sz="2000" dirty="0"/>
              <a:t>Statutory powers allow work in forest health, contracting, and biomass utilization </a:t>
            </a:r>
          </a:p>
          <a:p>
            <a:pPr lvl="1">
              <a:buFont typeface="Arial" panose="020B0604020202020204" pitchFamily="34" charset="0"/>
              <a:buChar char="•"/>
            </a:pPr>
            <a:r>
              <a:rPr lang="en-US" sz="2000" dirty="0"/>
              <a:t>Insight from challenges and lessons learned</a:t>
            </a:r>
          </a:p>
          <a:p>
            <a:pPr>
              <a:buFont typeface="Wingdings" panose="05000000000000000000" pitchFamily="2" charset="2"/>
              <a:buChar char="Ø"/>
            </a:pPr>
            <a:endParaRPr lang="en-US" dirty="0"/>
          </a:p>
        </p:txBody>
      </p:sp>
      <p:pic>
        <p:nvPicPr>
          <p:cNvPr id="8" name="Picture 7" descr="A group of tall trees in a forest&#10;&#10;Description automatically generated">
            <a:extLst>
              <a:ext uri="{FF2B5EF4-FFF2-40B4-BE49-F238E27FC236}">
                <a16:creationId xmlns:a16="http://schemas.microsoft.com/office/drawing/2014/main" id="{40D520EC-ABC6-59C9-784A-2FA5CFAB6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130" y="1704593"/>
            <a:ext cx="4950239" cy="3300159"/>
          </a:xfrm>
          <a:prstGeom prst="rect">
            <a:avLst/>
          </a:prstGeom>
        </p:spPr>
      </p:pic>
    </p:spTree>
    <p:extLst>
      <p:ext uri="{BB962C8B-B14F-4D97-AF65-F5344CB8AC3E}">
        <p14:creationId xmlns:p14="http://schemas.microsoft.com/office/powerpoint/2010/main" val="401397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Freeform 2"/>
          <p:cNvSpPr/>
          <p:nvPr/>
        </p:nvSpPr>
        <p:spPr>
          <a:xfrm>
            <a:off x="605299" y="5847490"/>
            <a:ext cx="383535" cy="294973"/>
          </a:xfrm>
          <a:custGeom>
            <a:avLst/>
            <a:gdLst/>
            <a:ahLst/>
            <a:cxnLst/>
            <a:rect l="l" t="t" r="r" b="b"/>
            <a:pathLst>
              <a:path w="575303" h="442460">
                <a:moveTo>
                  <a:pt x="0" y="0"/>
                </a:moveTo>
                <a:lnTo>
                  <a:pt x="575303" y="0"/>
                </a:lnTo>
                <a:lnTo>
                  <a:pt x="575303" y="442460"/>
                </a:lnTo>
                <a:lnTo>
                  <a:pt x="0" y="442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4216995" y="5817752"/>
            <a:ext cx="354448" cy="354448"/>
          </a:xfrm>
          <a:custGeom>
            <a:avLst/>
            <a:gdLst/>
            <a:ahLst/>
            <a:cxnLst/>
            <a:rect l="l" t="t" r="r" b="b"/>
            <a:pathLst>
              <a:path w="531672" h="531672">
                <a:moveTo>
                  <a:pt x="0" y="0"/>
                </a:moveTo>
                <a:lnTo>
                  <a:pt x="531672" y="0"/>
                </a:lnTo>
                <a:lnTo>
                  <a:pt x="531672" y="531672"/>
                </a:lnTo>
                <a:lnTo>
                  <a:pt x="0" y="5316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a:grpSpLocks noChangeAspect="1"/>
          </p:cNvGrpSpPr>
          <p:nvPr/>
        </p:nvGrpSpPr>
        <p:grpSpPr>
          <a:xfrm>
            <a:off x="7485196" y="0"/>
            <a:ext cx="4706804" cy="6858000"/>
            <a:chOff x="0" y="0"/>
            <a:chExt cx="7095071" cy="10337800"/>
          </a:xfrm>
        </p:grpSpPr>
        <p:sp>
          <p:nvSpPr>
            <p:cNvPr id="5" name="Freeform 5"/>
            <p:cNvSpPr/>
            <p:nvPr/>
          </p:nvSpPr>
          <p:spPr>
            <a:xfrm>
              <a:off x="0" y="0"/>
              <a:ext cx="7095109" cy="10337800"/>
            </a:xfrm>
            <a:custGeom>
              <a:avLst/>
              <a:gdLst/>
              <a:ahLst/>
              <a:cxnLst/>
              <a:rect l="l" t="t" r="r" b="b"/>
              <a:pathLst>
                <a:path w="7095109" h="10337800">
                  <a:moveTo>
                    <a:pt x="2370709" y="0"/>
                  </a:moveTo>
                  <a:lnTo>
                    <a:pt x="0" y="4292600"/>
                  </a:lnTo>
                  <a:lnTo>
                    <a:pt x="3776091" y="9084691"/>
                  </a:lnTo>
                  <a:lnTo>
                    <a:pt x="2590800" y="10337800"/>
                  </a:lnTo>
                  <a:lnTo>
                    <a:pt x="7095109" y="10337800"/>
                  </a:lnTo>
                  <a:lnTo>
                    <a:pt x="7095109" y="0"/>
                  </a:lnTo>
                  <a:close/>
                </a:path>
              </a:pathLst>
            </a:custGeom>
            <a:blipFill>
              <a:blip r:embed="rId6"/>
              <a:stretch>
                <a:fillRect l="-76276" r="-7627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rot="-2292491">
            <a:off x="7981010" y="2239277"/>
            <a:ext cx="708325" cy="4489892"/>
            <a:chOff x="0" y="0"/>
            <a:chExt cx="279832" cy="1773784"/>
          </a:xfrm>
        </p:grpSpPr>
        <p:sp>
          <p:nvSpPr>
            <p:cNvPr id="7" name="Freeform 7"/>
            <p:cNvSpPr/>
            <p:nvPr/>
          </p:nvSpPr>
          <p:spPr>
            <a:xfrm>
              <a:off x="0" y="0"/>
              <a:ext cx="279832" cy="1773784"/>
            </a:xfrm>
            <a:custGeom>
              <a:avLst/>
              <a:gdLst/>
              <a:ahLst/>
              <a:cxnLst/>
              <a:rect l="l" t="t" r="r" b="b"/>
              <a:pathLst>
                <a:path w="279832" h="1773784">
                  <a:moveTo>
                    <a:pt x="0" y="0"/>
                  </a:moveTo>
                  <a:lnTo>
                    <a:pt x="279832" y="0"/>
                  </a:lnTo>
                  <a:lnTo>
                    <a:pt x="279832" y="1773784"/>
                  </a:lnTo>
                  <a:lnTo>
                    <a:pt x="0" y="1773784"/>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38100"/>
              <a:ext cx="279832" cy="1811884"/>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rot="7221385">
            <a:off x="8734354" y="6267360"/>
            <a:ext cx="1682635" cy="635372"/>
            <a:chOff x="0" y="0"/>
            <a:chExt cx="1614384" cy="609600"/>
          </a:xfrm>
        </p:grpSpPr>
        <p:sp>
          <p:nvSpPr>
            <p:cNvPr id="10" name="Freeform 10"/>
            <p:cNvSpPr/>
            <p:nvPr/>
          </p:nvSpPr>
          <p:spPr>
            <a:xfrm>
              <a:off x="0" y="0"/>
              <a:ext cx="1614384" cy="609600"/>
            </a:xfrm>
            <a:custGeom>
              <a:avLst/>
              <a:gdLst/>
              <a:ahLst/>
              <a:cxnLst/>
              <a:rect l="l" t="t" r="r" b="b"/>
              <a:pathLst>
                <a:path w="1614384" h="609600">
                  <a:moveTo>
                    <a:pt x="203200" y="0"/>
                  </a:moveTo>
                  <a:lnTo>
                    <a:pt x="1614384" y="0"/>
                  </a:lnTo>
                  <a:lnTo>
                    <a:pt x="1411184" y="609600"/>
                  </a:lnTo>
                  <a:lnTo>
                    <a:pt x="0" y="609600"/>
                  </a:lnTo>
                  <a:lnTo>
                    <a:pt x="203200" y="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101600" y="-38100"/>
              <a:ext cx="1411184" cy="647700"/>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rot="7221385">
            <a:off x="7536195" y="6388448"/>
            <a:ext cx="2558444" cy="393197"/>
            <a:chOff x="0" y="0"/>
            <a:chExt cx="2454669" cy="377249"/>
          </a:xfrm>
        </p:grpSpPr>
        <p:sp>
          <p:nvSpPr>
            <p:cNvPr id="13" name="Freeform 13"/>
            <p:cNvSpPr/>
            <p:nvPr/>
          </p:nvSpPr>
          <p:spPr>
            <a:xfrm>
              <a:off x="0" y="0"/>
              <a:ext cx="2454669" cy="377249"/>
            </a:xfrm>
            <a:custGeom>
              <a:avLst/>
              <a:gdLst/>
              <a:ahLst/>
              <a:cxnLst/>
              <a:rect l="l" t="t" r="r" b="b"/>
              <a:pathLst>
                <a:path w="2454669" h="377249">
                  <a:moveTo>
                    <a:pt x="203200" y="0"/>
                  </a:moveTo>
                  <a:lnTo>
                    <a:pt x="2454669" y="0"/>
                  </a:lnTo>
                  <a:lnTo>
                    <a:pt x="2251469" y="377249"/>
                  </a:lnTo>
                  <a:lnTo>
                    <a:pt x="0" y="377249"/>
                  </a:lnTo>
                  <a:lnTo>
                    <a:pt x="203200" y="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101600" y="-38100"/>
              <a:ext cx="2251469" cy="415349"/>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p:cNvGrpSpPr/>
          <p:nvPr/>
        </p:nvGrpSpPr>
        <p:grpSpPr>
          <a:xfrm rot="7091654">
            <a:off x="6057797" y="637261"/>
            <a:ext cx="2758724" cy="393197"/>
            <a:chOff x="0" y="0"/>
            <a:chExt cx="2646825" cy="377249"/>
          </a:xfrm>
        </p:grpSpPr>
        <p:sp>
          <p:nvSpPr>
            <p:cNvPr id="16" name="Freeform 16"/>
            <p:cNvSpPr/>
            <p:nvPr/>
          </p:nvSpPr>
          <p:spPr>
            <a:xfrm>
              <a:off x="0" y="0"/>
              <a:ext cx="2646825" cy="377249"/>
            </a:xfrm>
            <a:custGeom>
              <a:avLst/>
              <a:gdLst/>
              <a:ahLst/>
              <a:cxnLst/>
              <a:rect l="l" t="t" r="r" b="b"/>
              <a:pathLst>
                <a:path w="2646825" h="377249">
                  <a:moveTo>
                    <a:pt x="203200" y="0"/>
                  </a:moveTo>
                  <a:lnTo>
                    <a:pt x="2646825" y="0"/>
                  </a:lnTo>
                  <a:lnTo>
                    <a:pt x="2443625" y="377249"/>
                  </a:lnTo>
                  <a:lnTo>
                    <a:pt x="0" y="377249"/>
                  </a:lnTo>
                  <a:lnTo>
                    <a:pt x="203200" y="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101600" y="-38100"/>
              <a:ext cx="2443625" cy="415349"/>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 name="Group 18"/>
          <p:cNvGrpSpPr/>
          <p:nvPr/>
        </p:nvGrpSpPr>
        <p:grpSpPr>
          <a:xfrm rot="1710481">
            <a:off x="7689184" y="-1078178"/>
            <a:ext cx="708325" cy="4457700"/>
            <a:chOff x="0" y="0"/>
            <a:chExt cx="279832" cy="1761067"/>
          </a:xfrm>
        </p:grpSpPr>
        <p:sp>
          <p:nvSpPr>
            <p:cNvPr id="19" name="Freeform 19"/>
            <p:cNvSpPr/>
            <p:nvPr/>
          </p:nvSpPr>
          <p:spPr>
            <a:xfrm>
              <a:off x="0" y="0"/>
              <a:ext cx="279832" cy="1761067"/>
            </a:xfrm>
            <a:custGeom>
              <a:avLst/>
              <a:gdLst/>
              <a:ahLst/>
              <a:cxnLst/>
              <a:rect l="l" t="t" r="r" b="b"/>
              <a:pathLst>
                <a:path w="279832" h="1761067">
                  <a:moveTo>
                    <a:pt x="0" y="0"/>
                  </a:moveTo>
                  <a:lnTo>
                    <a:pt x="279832" y="0"/>
                  </a:lnTo>
                  <a:lnTo>
                    <a:pt x="279832" y="1761067"/>
                  </a:lnTo>
                  <a:lnTo>
                    <a:pt x="0" y="1761067"/>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0" y="-38100"/>
              <a:ext cx="279832" cy="1799167"/>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1" name="Group 21"/>
          <p:cNvGrpSpPr/>
          <p:nvPr/>
        </p:nvGrpSpPr>
        <p:grpSpPr>
          <a:xfrm rot="1744249">
            <a:off x="11455764" y="1484491"/>
            <a:ext cx="1472473" cy="9725343"/>
            <a:chOff x="0" y="0"/>
            <a:chExt cx="581718" cy="3842111"/>
          </a:xfrm>
        </p:grpSpPr>
        <p:sp>
          <p:nvSpPr>
            <p:cNvPr id="22" name="Freeform 22"/>
            <p:cNvSpPr/>
            <p:nvPr/>
          </p:nvSpPr>
          <p:spPr>
            <a:xfrm>
              <a:off x="0" y="0"/>
              <a:ext cx="581718" cy="3842111"/>
            </a:xfrm>
            <a:custGeom>
              <a:avLst/>
              <a:gdLst/>
              <a:ahLst/>
              <a:cxnLst/>
              <a:rect l="l" t="t" r="r" b="b"/>
              <a:pathLst>
                <a:path w="581718" h="3842111">
                  <a:moveTo>
                    <a:pt x="0" y="0"/>
                  </a:moveTo>
                  <a:lnTo>
                    <a:pt x="581718" y="0"/>
                  </a:lnTo>
                  <a:lnTo>
                    <a:pt x="581718" y="3842111"/>
                  </a:lnTo>
                  <a:lnTo>
                    <a:pt x="0" y="3842111"/>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0" y="-38100"/>
              <a:ext cx="581718" cy="3880211"/>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220613" y="439647"/>
            <a:ext cx="1497319" cy="711025"/>
            <a:chOff x="0" y="0"/>
            <a:chExt cx="591534" cy="280899"/>
          </a:xfrm>
        </p:grpSpPr>
        <p:sp>
          <p:nvSpPr>
            <p:cNvPr id="25" name="Freeform 25"/>
            <p:cNvSpPr/>
            <p:nvPr/>
          </p:nvSpPr>
          <p:spPr>
            <a:xfrm>
              <a:off x="0" y="0"/>
              <a:ext cx="591534" cy="280899"/>
            </a:xfrm>
            <a:custGeom>
              <a:avLst/>
              <a:gdLst/>
              <a:ahLst/>
              <a:cxnLst/>
              <a:rect l="l" t="t" r="r" b="b"/>
              <a:pathLst>
                <a:path w="591534" h="280899">
                  <a:moveTo>
                    <a:pt x="0" y="0"/>
                  </a:moveTo>
                  <a:lnTo>
                    <a:pt x="591534" y="0"/>
                  </a:lnTo>
                  <a:lnTo>
                    <a:pt x="591534" y="280899"/>
                  </a:lnTo>
                  <a:lnTo>
                    <a:pt x="0" y="280899"/>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0" y="-38100"/>
              <a:ext cx="591534" cy="318999"/>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7" name="Freeform 27"/>
          <p:cNvSpPr/>
          <p:nvPr/>
        </p:nvSpPr>
        <p:spPr>
          <a:xfrm>
            <a:off x="266393" y="514958"/>
            <a:ext cx="1405756" cy="560403"/>
          </a:xfrm>
          <a:custGeom>
            <a:avLst/>
            <a:gdLst/>
            <a:ahLst/>
            <a:cxnLst/>
            <a:rect l="l" t="t" r="r" b="b"/>
            <a:pathLst>
              <a:path w="2108634" h="840604">
                <a:moveTo>
                  <a:pt x="0" y="0"/>
                </a:moveTo>
                <a:lnTo>
                  <a:pt x="2108634" y="0"/>
                </a:lnTo>
                <a:lnTo>
                  <a:pt x="2108634" y="840604"/>
                </a:lnTo>
                <a:lnTo>
                  <a:pt x="0" y="840604"/>
                </a:lnTo>
                <a:lnTo>
                  <a:pt x="0" y="0"/>
                </a:lnTo>
                <a:close/>
              </a:path>
            </a:pathLst>
          </a:custGeom>
          <a:blipFill>
            <a:blip r:embed="rId7"/>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8"/>
          <p:cNvSpPr/>
          <p:nvPr/>
        </p:nvSpPr>
        <p:spPr>
          <a:xfrm>
            <a:off x="11047659" y="6518789"/>
            <a:ext cx="197166" cy="339211"/>
          </a:xfrm>
          <a:custGeom>
            <a:avLst/>
            <a:gdLst/>
            <a:ahLst/>
            <a:cxnLst/>
            <a:rect l="l" t="t" r="r" b="b"/>
            <a:pathLst>
              <a:path w="295749" h="508816">
                <a:moveTo>
                  <a:pt x="0" y="0"/>
                </a:moveTo>
                <a:lnTo>
                  <a:pt x="295749" y="0"/>
                </a:lnTo>
                <a:lnTo>
                  <a:pt x="295749" y="508816"/>
                </a:lnTo>
                <a:lnTo>
                  <a:pt x="0" y="508816"/>
                </a:lnTo>
                <a:lnTo>
                  <a:pt x="0" y="0"/>
                </a:lnTo>
                <a:close/>
              </a:path>
            </a:pathLst>
          </a:custGeom>
          <a:blipFill>
            <a:blip r:embed="rId8"/>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p:cNvSpPr txBox="1"/>
          <p:nvPr/>
        </p:nvSpPr>
        <p:spPr>
          <a:xfrm>
            <a:off x="1717932" y="2551959"/>
            <a:ext cx="3648890" cy="1692771"/>
          </a:xfrm>
          <a:prstGeom prst="rect">
            <a:avLst/>
          </a:prstGeom>
        </p:spPr>
        <p:txBody>
          <a:bodyPr lIns="0" tIns="0" rIns="0" bIns="0" rtlCol="0" anchor="t">
            <a:spAutoFit/>
          </a:bodyPr>
          <a:lstStyle/>
          <a:p>
            <a:pPr marL="0" marR="0" lvl="0" indent="0" algn="l" defTabSz="609630" rtl="0" eaLnBrk="1" fontAlgn="auto" latinLnBrk="0" hangingPunct="1">
              <a:lnSpc>
                <a:spcPts val="6600"/>
              </a:lnSpc>
              <a:spcBef>
                <a:spcPts val="0"/>
              </a:spcBef>
              <a:spcAft>
                <a:spcPts val="0"/>
              </a:spcAft>
              <a:buClrTx/>
              <a:buSzTx/>
              <a:buFontTx/>
              <a:buNone/>
              <a:tabLst/>
              <a:defRPr/>
            </a:pPr>
            <a:r>
              <a:rPr kumimoji="0" lang="en-US" sz="6000" b="0" i="0" u="none" strike="noStrike" kern="1200" cap="none" spc="0" normalizeH="0" baseline="0" noProof="0">
                <a:ln>
                  <a:noFill/>
                </a:ln>
                <a:solidFill>
                  <a:srgbClr val="1F5014"/>
                </a:solidFill>
                <a:effectLst/>
                <a:uLnTx/>
                <a:uFillTx/>
                <a:latin typeface="Glacial Indifference"/>
                <a:ea typeface="+mn-ea"/>
                <a:cs typeface="+mn-cs"/>
              </a:rPr>
              <a:t>JPA Study Overview</a:t>
            </a:r>
          </a:p>
        </p:txBody>
      </p:sp>
      <p:sp>
        <p:nvSpPr>
          <p:cNvPr id="30" name="TextBox 30"/>
          <p:cNvSpPr txBox="1"/>
          <p:nvPr/>
        </p:nvSpPr>
        <p:spPr>
          <a:xfrm>
            <a:off x="1786095" y="677227"/>
            <a:ext cx="2608124" cy="274049"/>
          </a:xfrm>
          <a:prstGeom prst="rect">
            <a:avLst/>
          </a:prstGeom>
        </p:spPr>
        <p:txBody>
          <a:bodyPr lIns="0" tIns="0" rIns="0" bIns="0" rtlCol="0" anchor="t">
            <a:spAutoFit/>
          </a:bodyPr>
          <a:lstStyle/>
          <a:p>
            <a:pPr marL="0" marR="0" lvl="0" indent="0" algn="l" defTabSz="609630" rtl="0" eaLnBrk="1" fontAlgn="auto" latinLnBrk="0" hangingPunct="1">
              <a:lnSpc>
                <a:spcPts val="2333"/>
              </a:lnSpc>
              <a:spcBef>
                <a:spcPct val="0"/>
              </a:spcBef>
              <a:spcAft>
                <a:spcPts val="0"/>
              </a:spcAft>
              <a:buClrTx/>
              <a:buSzTx/>
              <a:buFontTx/>
              <a:buNone/>
              <a:tabLst/>
              <a:defRPr/>
            </a:pPr>
            <a:r>
              <a:rPr kumimoji="0" lang="en-US" sz="1667" b="0" i="0" u="none" strike="noStrike" kern="1200" cap="none" spc="33" normalizeH="0" baseline="0" noProof="0">
                <a:ln>
                  <a:noFill/>
                </a:ln>
                <a:solidFill>
                  <a:srgbClr val="272727"/>
                </a:solidFill>
                <a:effectLst/>
                <a:uLnTx/>
                <a:uFillTx/>
                <a:latin typeface="Montserrat"/>
                <a:ea typeface="+mn-ea"/>
                <a:cs typeface="+mn-cs"/>
              </a:rPr>
              <a:t>CLERE Inc.</a:t>
            </a:r>
          </a:p>
        </p:txBody>
      </p:sp>
      <p:sp>
        <p:nvSpPr>
          <p:cNvPr id="31" name="TextBox 31"/>
          <p:cNvSpPr txBox="1"/>
          <p:nvPr/>
        </p:nvSpPr>
        <p:spPr>
          <a:xfrm>
            <a:off x="1057029" y="5915980"/>
            <a:ext cx="2461355" cy="224998"/>
          </a:xfrm>
          <a:prstGeom prst="rect">
            <a:avLst/>
          </a:prstGeom>
        </p:spPr>
        <p:txBody>
          <a:bodyPr lIns="0" tIns="0" rIns="0" bIns="0" rtlCol="0" anchor="t">
            <a:spAutoFit/>
          </a:bodyPr>
          <a:lstStyle/>
          <a:p>
            <a:pPr marL="0" marR="0" lvl="0" indent="0" algn="l" defTabSz="609630" rtl="0" eaLnBrk="1" fontAlgn="auto" latinLnBrk="0" hangingPunct="1">
              <a:lnSpc>
                <a:spcPts val="1867"/>
              </a:lnSpc>
              <a:spcBef>
                <a:spcPct val="0"/>
              </a:spcBef>
              <a:spcAft>
                <a:spcPts val="0"/>
              </a:spcAft>
              <a:buClrTx/>
              <a:buSzTx/>
              <a:buFontTx/>
              <a:buNone/>
              <a:tabLst/>
              <a:defRPr/>
            </a:pPr>
            <a:r>
              <a:rPr kumimoji="0" lang="en-US" sz="1333" b="0" i="0" u="none" strike="noStrike" kern="1200" cap="none" spc="27" normalizeH="0" baseline="0" noProof="0">
                <a:ln>
                  <a:noFill/>
                </a:ln>
                <a:solidFill>
                  <a:srgbClr val="272727"/>
                </a:solidFill>
                <a:effectLst/>
                <a:uLnTx/>
                <a:uFillTx/>
                <a:latin typeface="Montserrat"/>
                <a:ea typeface="+mn-ea"/>
                <a:cs typeface="+mn-cs"/>
              </a:rPr>
              <a:t>Christiana@clereinc.net</a:t>
            </a:r>
          </a:p>
        </p:txBody>
      </p:sp>
      <p:sp>
        <p:nvSpPr>
          <p:cNvPr id="32" name="TextBox 32"/>
          <p:cNvSpPr txBox="1"/>
          <p:nvPr/>
        </p:nvSpPr>
        <p:spPr>
          <a:xfrm>
            <a:off x="4722452" y="5915980"/>
            <a:ext cx="1945884" cy="224998"/>
          </a:xfrm>
          <a:prstGeom prst="rect">
            <a:avLst/>
          </a:prstGeom>
        </p:spPr>
        <p:txBody>
          <a:bodyPr lIns="0" tIns="0" rIns="0" bIns="0" rtlCol="0" anchor="t">
            <a:spAutoFit/>
          </a:bodyPr>
          <a:lstStyle/>
          <a:p>
            <a:pPr marL="0" marR="0" lvl="0" indent="0" algn="l" defTabSz="609630" rtl="0" eaLnBrk="1" fontAlgn="auto" latinLnBrk="0" hangingPunct="1">
              <a:lnSpc>
                <a:spcPts val="1867"/>
              </a:lnSpc>
              <a:spcBef>
                <a:spcPct val="0"/>
              </a:spcBef>
              <a:spcAft>
                <a:spcPts val="0"/>
              </a:spcAft>
              <a:buClrTx/>
              <a:buSzTx/>
              <a:buFontTx/>
              <a:buNone/>
              <a:tabLst/>
              <a:defRPr/>
            </a:pPr>
            <a:r>
              <a:rPr kumimoji="0" lang="en-US" sz="1333" b="0" i="0" u="none" strike="noStrike" kern="1200" cap="none" spc="27" normalizeH="0" baseline="0" noProof="0">
                <a:ln>
                  <a:noFill/>
                </a:ln>
                <a:solidFill>
                  <a:srgbClr val="272727"/>
                </a:solidFill>
                <a:effectLst/>
                <a:uLnTx/>
                <a:uFillTx/>
                <a:latin typeface="Montserrat"/>
                <a:ea typeface="+mn-ea"/>
                <a:cs typeface="+mn-cs"/>
              </a:rPr>
              <a:t>www.clereinc.net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grpSp>
        <p:nvGrpSpPr>
          <p:cNvPr id="2" name="Group 2"/>
          <p:cNvGrpSpPr/>
          <p:nvPr/>
        </p:nvGrpSpPr>
        <p:grpSpPr>
          <a:xfrm>
            <a:off x="9906595" y="0"/>
            <a:ext cx="2285405" cy="6858000"/>
            <a:chOff x="0" y="0"/>
            <a:chExt cx="4570810" cy="13716000"/>
          </a:xfrm>
        </p:grpSpPr>
        <p:pic>
          <p:nvPicPr>
            <p:cNvPr id="3" name="Picture 3"/>
            <p:cNvPicPr>
              <a:picLocks noChangeAspect="1"/>
            </p:cNvPicPr>
            <p:nvPr/>
          </p:nvPicPr>
          <p:blipFill>
            <a:blip r:embed="rId2"/>
            <a:srcRect l="38898" r="38898"/>
            <a:stretch>
              <a:fillRect/>
            </a:stretch>
          </p:blipFill>
          <p:spPr>
            <a:xfrm>
              <a:off x="0" y="0"/>
              <a:ext cx="4570810" cy="13716000"/>
            </a:xfrm>
            <a:prstGeom prst="rect">
              <a:avLst/>
            </a:prstGeom>
          </p:spPr>
        </p:pic>
      </p:grpSp>
      <p:grpSp>
        <p:nvGrpSpPr>
          <p:cNvPr id="4" name="Group 4"/>
          <p:cNvGrpSpPr/>
          <p:nvPr/>
        </p:nvGrpSpPr>
        <p:grpSpPr>
          <a:xfrm rot="-10800000">
            <a:off x="6553200" y="-1009357"/>
            <a:ext cx="2703775" cy="1964456"/>
            <a:chOff x="0" y="0"/>
            <a:chExt cx="812800" cy="590548"/>
          </a:xfrm>
        </p:grpSpPr>
        <p:sp>
          <p:nvSpPr>
            <p:cNvPr id="5" name="Freeform 5"/>
            <p:cNvSpPr/>
            <p:nvPr/>
          </p:nvSpPr>
          <p:spPr>
            <a:xfrm>
              <a:off x="0" y="0"/>
              <a:ext cx="812800" cy="590548"/>
            </a:xfrm>
            <a:custGeom>
              <a:avLst/>
              <a:gdLst/>
              <a:ahLst/>
              <a:cxnLst/>
              <a:rect l="l" t="t" r="r" b="b"/>
              <a:pathLst>
                <a:path w="812800" h="590548">
                  <a:moveTo>
                    <a:pt x="406400" y="0"/>
                  </a:moveTo>
                  <a:lnTo>
                    <a:pt x="812800" y="590548"/>
                  </a:lnTo>
                  <a:lnTo>
                    <a:pt x="0" y="590548"/>
                  </a:lnTo>
                  <a:lnTo>
                    <a:pt x="406400" y="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27000" y="207508"/>
              <a:ext cx="558800" cy="340858"/>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rot="1810905">
            <a:off x="11063814" y="1047781"/>
            <a:ext cx="258897" cy="7774201"/>
            <a:chOff x="0" y="0"/>
            <a:chExt cx="102280" cy="3071289"/>
          </a:xfrm>
        </p:grpSpPr>
        <p:sp>
          <p:nvSpPr>
            <p:cNvPr id="8" name="Freeform 8"/>
            <p:cNvSpPr/>
            <p:nvPr/>
          </p:nvSpPr>
          <p:spPr>
            <a:xfrm>
              <a:off x="0" y="0"/>
              <a:ext cx="102280" cy="3071289"/>
            </a:xfrm>
            <a:custGeom>
              <a:avLst/>
              <a:gdLst/>
              <a:ahLst/>
              <a:cxnLst/>
              <a:rect l="l" t="t" r="r" b="b"/>
              <a:pathLst>
                <a:path w="102280" h="3071289">
                  <a:moveTo>
                    <a:pt x="0" y="0"/>
                  </a:moveTo>
                  <a:lnTo>
                    <a:pt x="102280" y="0"/>
                  </a:lnTo>
                  <a:lnTo>
                    <a:pt x="102280" y="3071289"/>
                  </a:lnTo>
                  <a:lnTo>
                    <a:pt x="0" y="3071289"/>
                  </a:lnTo>
                  <a:close/>
                </a:path>
              </a:pathLst>
            </a:custGeom>
            <a:solidFill>
              <a:srgbClr val="CBDDD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66675"/>
              <a:ext cx="102280" cy="3137964"/>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rot="1744249">
            <a:off x="11209597" y="1381968"/>
            <a:ext cx="1472473" cy="9725343"/>
            <a:chOff x="0" y="0"/>
            <a:chExt cx="581718" cy="3842111"/>
          </a:xfrm>
        </p:grpSpPr>
        <p:sp>
          <p:nvSpPr>
            <p:cNvPr id="11" name="Freeform 11"/>
            <p:cNvSpPr/>
            <p:nvPr/>
          </p:nvSpPr>
          <p:spPr>
            <a:xfrm>
              <a:off x="0" y="0"/>
              <a:ext cx="581718" cy="3842111"/>
            </a:xfrm>
            <a:custGeom>
              <a:avLst/>
              <a:gdLst/>
              <a:ahLst/>
              <a:cxnLst/>
              <a:rect l="l" t="t" r="r" b="b"/>
              <a:pathLst>
                <a:path w="581718" h="3842111">
                  <a:moveTo>
                    <a:pt x="0" y="0"/>
                  </a:moveTo>
                  <a:lnTo>
                    <a:pt x="581718" y="0"/>
                  </a:lnTo>
                  <a:lnTo>
                    <a:pt x="581718" y="3842111"/>
                  </a:lnTo>
                  <a:lnTo>
                    <a:pt x="0" y="3842111"/>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66675"/>
              <a:ext cx="581718" cy="3908786"/>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p:cNvSpPr txBox="1"/>
          <p:nvPr/>
        </p:nvSpPr>
        <p:spPr>
          <a:xfrm>
            <a:off x="867356" y="598498"/>
            <a:ext cx="4331363" cy="1269578"/>
          </a:xfrm>
          <a:prstGeom prst="rect">
            <a:avLst/>
          </a:prstGeom>
        </p:spPr>
        <p:txBody>
          <a:bodyPr lIns="0" tIns="0" rIns="0" bIns="0" rtlCol="0" anchor="t">
            <a:spAutoFit/>
          </a:bodyPr>
          <a:lstStyle/>
          <a:p>
            <a:pPr marL="0" marR="0" lvl="0" indent="0" algn="l"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Bold"/>
                <a:ea typeface="+mn-ea"/>
                <a:cs typeface="+mn-cs"/>
              </a:rPr>
              <a:t>What is a Joint Power Authority?</a:t>
            </a:r>
          </a:p>
          <a:p>
            <a:pPr marL="0" marR="0" lvl="0" indent="0" algn="l" defTabSz="609630" rtl="0" eaLnBrk="1" fontAlgn="auto" latinLnBrk="0" hangingPunct="1">
              <a:lnSpc>
                <a:spcPts val="33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272727"/>
              </a:solidFill>
              <a:effectLst/>
              <a:uLnTx/>
              <a:uFillTx/>
              <a:latin typeface="Poppins Bold"/>
              <a:ea typeface="+mn-ea"/>
              <a:cs typeface="+mn-cs"/>
            </a:endParaRPr>
          </a:p>
        </p:txBody>
      </p:sp>
      <p:sp>
        <p:nvSpPr>
          <p:cNvPr id="14" name="TextBox 14"/>
          <p:cNvSpPr txBox="1"/>
          <p:nvPr/>
        </p:nvSpPr>
        <p:spPr>
          <a:xfrm>
            <a:off x="337858" y="1782831"/>
            <a:ext cx="9074815" cy="5399491"/>
          </a:xfrm>
          <a:prstGeom prst="rect">
            <a:avLst/>
          </a:prstGeom>
        </p:spPr>
        <p:txBody>
          <a:bodyPr lIns="0" tIns="0" rIns="0" bIns="0" rtlCol="0" anchor="t">
            <a:spAutoFit/>
          </a:bodyPr>
          <a:lstStyle/>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Joint Powers Authorities (JPAs) are legally created entities allowing two or more public agencies to jointly exercise common powers.​</a:t>
            </a:r>
          </a:p>
          <a:p>
            <a:pPr marL="0" marR="0" lvl="0" indent="0" algn="l" defTabSz="609630" rtl="0" eaLnBrk="1" fontAlgn="auto" latinLnBrk="0" hangingPunct="1">
              <a:lnSpc>
                <a:spcPts val="16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The Joint Exercise of Powers Act, codified in California Government Code section 6500, governs JPAs and restricts their use to public agencies, which are defined very broadly, including federal, state, and recognized Indian tribes, but does not allow non government entities to act as members without specific legislative action.</a:t>
            </a:r>
          </a:p>
          <a:p>
            <a:pPr marL="0" marR="0" lvl="0" indent="0" algn="l" defTabSz="609630" rtl="0" eaLnBrk="1" fontAlgn="auto" latinLnBrk="0" hangingPunct="1">
              <a:lnSpc>
                <a:spcPts val="1666"/>
              </a:lnSpc>
              <a:spcBef>
                <a:spcPts val="0"/>
              </a:spcBef>
              <a:spcAft>
                <a:spcPts val="0"/>
              </a:spcAft>
              <a:buClrTx/>
              <a:buSzTx/>
              <a:buFontTx/>
              <a:buNone/>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a:t>
            </a: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The Act authorizes two kinds of JPA arrangements: one for jointly exercising common powers and another for forming a separate legal entity with independent rights and liabilities.​</a:t>
            </a:r>
          </a:p>
          <a:p>
            <a:pPr marL="0" marR="0" lvl="0" indent="0" algn="l" defTabSz="609630" rtl="0" eaLnBrk="1" fontAlgn="auto" latinLnBrk="0" hangingPunct="1">
              <a:lnSpc>
                <a:spcPts val="16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Forming a separate JPA entity allows it to enter into contracts, hold property, maintain debts and obligations, and assets that belong solely to the entity, separate and apart from its member entities.​</a:t>
            </a:r>
          </a:p>
          <a:p>
            <a:pPr marL="0" marR="0" lvl="0" indent="0" algn="l" defTabSz="609630" rtl="0" eaLnBrk="1" fontAlgn="auto" latinLnBrk="0" hangingPunct="1">
              <a:lnSpc>
                <a:spcPts val="16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Joint powers Agreements and Agencies are created through a contract between the member entities, and can also be dissolved by the members. </a:t>
            </a:r>
          </a:p>
          <a:p>
            <a:pPr marL="0" marR="0" lvl="0" indent="0" algn="l" defTabSz="609630" rtl="0" eaLnBrk="1" fontAlgn="auto" latinLnBrk="0" hangingPunct="1">
              <a:lnSpc>
                <a:spcPts val="1666"/>
              </a:lnSpc>
              <a:spcBef>
                <a:spcPts val="0"/>
              </a:spcBef>
              <a:spcAft>
                <a:spcPts val="0"/>
              </a:spcAft>
              <a:buClrTx/>
              <a:buSzTx/>
              <a:buFontTx/>
              <a:buNone/>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 ​</a:t>
            </a: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The authority of an agency is only as broad as its weakest member.​​</a:t>
            </a:r>
          </a:p>
          <a:p>
            <a:pPr marL="0" marR="0" lvl="0" indent="0" algn="l" defTabSz="609630" rtl="0" eaLnBrk="1" fontAlgn="auto" latinLnBrk="0" hangingPunct="1">
              <a:lnSpc>
                <a:spcPts val="16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359850" marR="0" lvl="1" indent="-179925" algn="l" defTabSz="609630" rtl="0" eaLnBrk="1" fontAlgn="auto" latinLnBrk="0" hangingPunct="1">
              <a:lnSpc>
                <a:spcPts val="1666"/>
              </a:lnSpc>
              <a:spcBef>
                <a:spcPts val="0"/>
              </a:spcBef>
              <a:spcAft>
                <a:spcPts val="0"/>
              </a:spcAft>
              <a:buClrTx/>
              <a:buSzTx/>
              <a:buFont typeface="Arial"/>
              <a:buChar char="•"/>
              <a:tabLst/>
              <a:defRPr/>
            </a:pPr>
            <a:r>
              <a:rPr kumimoji="0" lang="en-US" sz="1666" b="0" i="0" u="none" strike="noStrike" kern="1200" cap="none" spc="83" normalizeH="0" baseline="0" noProof="0">
                <a:ln>
                  <a:noFill/>
                </a:ln>
                <a:solidFill>
                  <a:srgbClr val="272727"/>
                </a:solidFill>
                <a:effectLst/>
                <a:uLnTx/>
                <a:uFillTx/>
                <a:latin typeface="Glacial Indifference"/>
                <a:ea typeface="+mn-ea"/>
                <a:cs typeface="+mn-cs"/>
              </a:rPr>
              <a:t>Internal procedures of a JPA can mirror a member’s processes.</a:t>
            </a:r>
          </a:p>
          <a:p>
            <a:pPr marL="0" marR="0" lvl="0" indent="0" algn="l" defTabSz="609630" rtl="0" eaLnBrk="1" fontAlgn="auto" latinLnBrk="0" hangingPunct="1">
              <a:lnSpc>
                <a:spcPts val="16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0" marR="0" lvl="0" indent="0" algn="l" defTabSz="609630" rtl="0" eaLnBrk="1" fontAlgn="auto" latinLnBrk="0" hangingPunct="1">
              <a:lnSpc>
                <a:spcPts val="14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a:p>
            <a:pPr marL="0" marR="0" lvl="0" indent="0" algn="l" defTabSz="609630" rtl="0" eaLnBrk="1" fontAlgn="auto" latinLnBrk="0" hangingPunct="1">
              <a:lnSpc>
                <a:spcPts val="1466"/>
              </a:lnSpc>
              <a:spcBef>
                <a:spcPts val="0"/>
              </a:spcBef>
              <a:spcAft>
                <a:spcPts val="0"/>
              </a:spcAft>
              <a:buClrTx/>
              <a:buSzTx/>
              <a:buFontTx/>
              <a:buNone/>
              <a:tabLst/>
              <a:defRPr/>
            </a:pPr>
            <a:endParaRPr kumimoji="0" lang="en-US" sz="1666" b="0" i="0" u="none" strike="noStrike" kern="1200" cap="none" spc="83" normalizeH="0" baseline="0" noProof="0">
              <a:ln>
                <a:noFill/>
              </a:ln>
              <a:solidFill>
                <a:srgbClr val="272727"/>
              </a:solidFill>
              <a:effectLst/>
              <a:uLnTx/>
              <a:uFillTx/>
              <a:latin typeface="Glacial Indifference"/>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grpSp>
        <p:nvGrpSpPr>
          <p:cNvPr id="2" name="Group 2"/>
          <p:cNvGrpSpPr/>
          <p:nvPr/>
        </p:nvGrpSpPr>
        <p:grpSpPr>
          <a:xfrm>
            <a:off x="7089889" y="-1371600"/>
            <a:ext cx="4416311" cy="1936089"/>
            <a:chOff x="0" y="0"/>
            <a:chExt cx="1744715" cy="764875"/>
          </a:xfrm>
        </p:grpSpPr>
        <p:sp>
          <p:nvSpPr>
            <p:cNvPr id="3" name="Freeform 3"/>
            <p:cNvSpPr/>
            <p:nvPr/>
          </p:nvSpPr>
          <p:spPr>
            <a:xfrm>
              <a:off x="0" y="0"/>
              <a:ext cx="1744715" cy="764875"/>
            </a:xfrm>
            <a:custGeom>
              <a:avLst/>
              <a:gdLst/>
              <a:ahLst/>
              <a:cxnLst/>
              <a:rect l="l" t="t" r="r" b="b"/>
              <a:pathLst>
                <a:path w="1744715" h="764875">
                  <a:moveTo>
                    <a:pt x="0" y="0"/>
                  </a:moveTo>
                  <a:lnTo>
                    <a:pt x="1744715" y="0"/>
                  </a:lnTo>
                  <a:lnTo>
                    <a:pt x="1744715" y="764875"/>
                  </a:lnTo>
                  <a:lnTo>
                    <a:pt x="0" y="764875"/>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66675"/>
              <a:ext cx="1744715" cy="831550"/>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p:cNvSpPr txBox="1"/>
          <p:nvPr/>
        </p:nvSpPr>
        <p:spPr>
          <a:xfrm>
            <a:off x="353104" y="1110589"/>
            <a:ext cx="11211446" cy="1795363"/>
          </a:xfrm>
          <a:prstGeom prst="rect">
            <a:avLst/>
          </a:prstGeom>
        </p:spPr>
        <p:txBody>
          <a:bodyPr lIns="0" tIns="0" rIns="0" bIns="0" rtlCol="0" anchor="t">
            <a:spAutoFit/>
          </a:bodyPr>
          <a:lstStyle/>
          <a:p>
            <a:pPr marL="0" marR="0" lvl="0" indent="0" algn="l" defTabSz="609630" rtl="0" eaLnBrk="1" fontAlgn="auto" latinLnBrk="0" hangingPunct="1">
              <a:lnSpc>
                <a:spcPts val="1959"/>
              </a:lnSpc>
              <a:spcBef>
                <a:spcPts val="0"/>
              </a:spcBef>
              <a:spcAft>
                <a:spcPts val="0"/>
              </a:spcAft>
              <a:buClrTx/>
              <a:buSzTx/>
              <a:buFontTx/>
              <a:buNone/>
              <a:tabLst/>
              <a:defRPr/>
            </a:pPr>
            <a:r>
              <a:rPr kumimoji="0" lang="en-US" sz="1733" b="0" i="0" u="none" strike="noStrike" kern="1200" cap="none" spc="87" normalizeH="0" baseline="0" noProof="0">
                <a:ln>
                  <a:noFill/>
                </a:ln>
                <a:solidFill>
                  <a:srgbClr val="272727"/>
                </a:solidFill>
                <a:effectLst/>
                <a:uLnTx/>
                <a:uFillTx/>
                <a:latin typeface="Glacial Indifference"/>
                <a:ea typeface="+mn-ea"/>
                <a:cs typeface="+mn-cs"/>
              </a:rPr>
              <a:t>JPAs are formed to solve mutual problems, to fund a project, or to act as a single representative entity for specific activities. Forming such entities may not only provide a creative approach to the provision of public services but also permit public agencies with the means to provide services more efficiently and in a cost-effective manner.</a:t>
            </a:r>
          </a:p>
          <a:p>
            <a:pPr marL="0" marR="0" lvl="0" indent="0" algn="l" defTabSz="609630" rtl="0" eaLnBrk="1" fontAlgn="auto" latinLnBrk="0" hangingPunct="1">
              <a:lnSpc>
                <a:spcPts val="1959"/>
              </a:lnSpc>
              <a:spcBef>
                <a:spcPts val="0"/>
              </a:spcBef>
              <a:spcAft>
                <a:spcPts val="0"/>
              </a:spcAft>
              <a:buClrTx/>
              <a:buSzTx/>
              <a:buFontTx/>
              <a:buNone/>
              <a:tabLst/>
              <a:defRPr/>
            </a:pPr>
            <a:endParaRPr kumimoji="0" lang="en-US" sz="1733" b="0" i="0" u="none" strike="noStrike" kern="1200" cap="none" spc="87" normalizeH="0" baseline="0" noProof="0">
              <a:ln>
                <a:noFill/>
              </a:ln>
              <a:solidFill>
                <a:srgbClr val="272727"/>
              </a:solidFill>
              <a:effectLst/>
              <a:uLnTx/>
              <a:uFillTx/>
              <a:latin typeface="Glacial Indifference"/>
              <a:ea typeface="+mn-ea"/>
              <a:cs typeface="+mn-cs"/>
            </a:endParaRPr>
          </a:p>
          <a:p>
            <a:pPr marL="0" marR="0" lvl="0" indent="0" algn="l" defTabSz="609630" rtl="0" eaLnBrk="1" fontAlgn="auto" latinLnBrk="0" hangingPunct="1">
              <a:lnSpc>
                <a:spcPts val="1959"/>
              </a:lnSpc>
              <a:spcBef>
                <a:spcPts val="0"/>
              </a:spcBef>
              <a:spcAft>
                <a:spcPts val="0"/>
              </a:spcAft>
              <a:buClrTx/>
              <a:buSzTx/>
              <a:buFontTx/>
              <a:buNone/>
              <a:tabLst/>
              <a:defRPr/>
            </a:pPr>
            <a:r>
              <a:rPr kumimoji="0" lang="en-US" sz="1733" b="0" i="0" u="none" strike="noStrike" kern="1200" cap="none" spc="87" normalizeH="0" baseline="0" noProof="0">
                <a:ln>
                  <a:noFill/>
                </a:ln>
                <a:solidFill>
                  <a:srgbClr val="272727"/>
                </a:solidFill>
                <a:effectLst/>
                <a:uLnTx/>
                <a:uFillTx/>
                <a:latin typeface="Glacial Indifference"/>
                <a:ea typeface="+mn-ea"/>
                <a:cs typeface="+mn-cs"/>
              </a:rPr>
              <a:t>In general, the benefits of a joint power authority include:</a:t>
            </a:r>
          </a:p>
          <a:p>
            <a:pPr marL="0" marR="0" lvl="0" indent="0" algn="l" defTabSz="609630" rtl="0" eaLnBrk="1" fontAlgn="auto" latinLnBrk="0" hangingPunct="1">
              <a:lnSpc>
                <a:spcPts val="1959"/>
              </a:lnSpc>
              <a:spcBef>
                <a:spcPts val="0"/>
              </a:spcBef>
              <a:spcAft>
                <a:spcPts val="0"/>
              </a:spcAft>
              <a:buClrTx/>
              <a:buSzTx/>
              <a:buFontTx/>
              <a:buNone/>
              <a:tabLst/>
              <a:defRPr/>
            </a:pPr>
            <a:endParaRPr kumimoji="0" lang="en-US" sz="1733" b="0" i="0" u="none" strike="noStrike" kern="1200" cap="none" spc="87" normalizeH="0" baseline="0" noProof="0">
              <a:ln>
                <a:noFill/>
              </a:ln>
              <a:solidFill>
                <a:srgbClr val="272727"/>
              </a:solidFill>
              <a:effectLst/>
              <a:uLnTx/>
              <a:uFillTx/>
              <a:latin typeface="Glacial Indifference"/>
              <a:ea typeface="+mn-ea"/>
              <a:cs typeface="+mn-cs"/>
            </a:endParaRPr>
          </a:p>
        </p:txBody>
      </p:sp>
      <p:sp>
        <p:nvSpPr>
          <p:cNvPr id="6" name="TextBox 6"/>
          <p:cNvSpPr txBox="1"/>
          <p:nvPr/>
        </p:nvSpPr>
        <p:spPr>
          <a:xfrm>
            <a:off x="203632" y="2638819"/>
            <a:ext cx="11784736" cy="3926588"/>
          </a:xfrm>
          <a:prstGeom prst="rect">
            <a:avLst/>
          </a:prstGeom>
        </p:spPr>
        <p:txBody>
          <a:bodyPr lIns="0" tIns="0" rIns="0" bIns="0" rtlCol="0" anchor="t">
            <a:spAutoFit/>
          </a:bodyPr>
          <a:lstStyle/>
          <a:p>
            <a:pPr marL="373912" marR="0" lvl="1" indent="-186956" algn="l" defTabSz="609630" rtl="0" eaLnBrk="1" fontAlgn="auto" latinLnBrk="0" hangingPunct="1">
              <a:lnSpc>
                <a:spcPts val="3134"/>
              </a:lnSpc>
              <a:spcBef>
                <a:spcPts val="0"/>
              </a:spcBef>
              <a:spcAft>
                <a:spcPts val="0"/>
              </a:spcAft>
              <a:buClrTx/>
              <a:buSzTx/>
              <a:buFont typeface="Arial"/>
              <a:buChar char="•"/>
              <a:tabLst/>
              <a:defRPr/>
            </a:pPr>
            <a:r>
              <a:rPr kumimoji="0" lang="en-US" sz="1731" b="0" i="0" u="none" strike="noStrike" kern="1200" cap="none" spc="86" normalizeH="0" baseline="0" noProof="0">
                <a:ln>
                  <a:noFill/>
                </a:ln>
                <a:solidFill>
                  <a:srgbClr val="272727"/>
                </a:solidFill>
                <a:effectLst/>
                <a:uLnTx/>
                <a:uFillTx/>
                <a:latin typeface="Glacial Indifference"/>
                <a:ea typeface="+mn-ea"/>
                <a:cs typeface="+mn-cs"/>
              </a:rPr>
              <a:t>Enhanced coordination and communication among local groups and citizens in different cities and counties​</a:t>
            </a:r>
          </a:p>
          <a:p>
            <a:pPr marL="373912" marR="0" lvl="1" indent="-186956" algn="l" defTabSz="609630" rtl="0" eaLnBrk="1" fontAlgn="auto" latinLnBrk="0" hangingPunct="1">
              <a:lnSpc>
                <a:spcPts val="3134"/>
              </a:lnSpc>
              <a:spcBef>
                <a:spcPts val="0"/>
              </a:spcBef>
              <a:spcAft>
                <a:spcPts val="0"/>
              </a:spcAft>
              <a:buClrTx/>
              <a:buSzTx/>
              <a:buFont typeface="Arial"/>
              <a:buChar char="•"/>
              <a:tabLst/>
              <a:defRPr/>
            </a:pPr>
            <a:r>
              <a:rPr kumimoji="0" lang="en-US" sz="1731" b="0" i="0" u="none" strike="noStrike" kern="1200" cap="none" spc="86" normalizeH="0" baseline="0" noProof="0">
                <a:ln>
                  <a:noFill/>
                </a:ln>
                <a:solidFill>
                  <a:srgbClr val="272727"/>
                </a:solidFill>
                <a:effectLst/>
                <a:uLnTx/>
                <a:uFillTx/>
                <a:latin typeface="Glacial Indifference"/>
                <a:ea typeface="+mn-ea"/>
                <a:cs typeface="+mn-cs"/>
              </a:rPr>
              <a:t>Shared risk mitigation​</a:t>
            </a:r>
          </a:p>
          <a:p>
            <a:pPr marL="373912" marR="0" lvl="1" indent="-186956" algn="l" defTabSz="609630" rtl="0" eaLnBrk="1" fontAlgn="auto" latinLnBrk="0" hangingPunct="1">
              <a:lnSpc>
                <a:spcPts val="3134"/>
              </a:lnSpc>
              <a:spcBef>
                <a:spcPts val="0"/>
              </a:spcBef>
              <a:spcAft>
                <a:spcPts val="0"/>
              </a:spcAft>
              <a:buClrTx/>
              <a:buSzTx/>
              <a:buFont typeface="Arial"/>
              <a:buChar char="•"/>
              <a:tabLst/>
              <a:defRPr/>
            </a:pPr>
            <a:r>
              <a:rPr kumimoji="0" lang="en-US" sz="1731" b="0" i="0" u="none" strike="noStrike" kern="1200" cap="none" spc="86" normalizeH="0" baseline="0" noProof="0">
                <a:ln>
                  <a:noFill/>
                </a:ln>
                <a:solidFill>
                  <a:srgbClr val="272727"/>
                </a:solidFill>
                <a:effectLst/>
                <a:uLnTx/>
                <a:uFillTx/>
                <a:latin typeface="Glacial Indifference"/>
                <a:ea typeface="+mn-ea"/>
                <a:cs typeface="+mn-cs"/>
              </a:rPr>
              <a:t>Improved service delivery, including providing contract development and management for third parties​</a:t>
            </a:r>
          </a:p>
          <a:p>
            <a:pPr marL="373912" marR="0" lvl="1" indent="-186956" algn="l" defTabSz="609630" rtl="0" eaLnBrk="1" fontAlgn="auto" latinLnBrk="0" hangingPunct="1">
              <a:lnSpc>
                <a:spcPts val="3134"/>
              </a:lnSpc>
              <a:spcBef>
                <a:spcPts val="0"/>
              </a:spcBef>
              <a:spcAft>
                <a:spcPts val="0"/>
              </a:spcAft>
              <a:buClrTx/>
              <a:buSzTx/>
              <a:buFont typeface="Arial"/>
              <a:buChar char="•"/>
              <a:tabLst/>
              <a:defRPr/>
            </a:pPr>
            <a:r>
              <a:rPr kumimoji="0" lang="en-US" sz="1731" b="0" i="0" u="none" strike="noStrike" kern="1200" cap="none" spc="86" normalizeH="0" baseline="0" noProof="0">
                <a:ln>
                  <a:noFill/>
                </a:ln>
                <a:solidFill>
                  <a:srgbClr val="272727"/>
                </a:solidFill>
                <a:effectLst/>
                <a:uLnTx/>
                <a:uFillTx/>
                <a:latin typeface="Glacial Indifference"/>
                <a:ea typeface="+mn-ea"/>
                <a:cs typeface="+mn-cs"/>
              </a:rPr>
              <a:t>Cost-sharing, pursuing grants and seeking shared staffing could be part of new relationship through JPA law​</a:t>
            </a:r>
          </a:p>
          <a:p>
            <a:pPr marL="373912" marR="0" lvl="1" indent="-186956" algn="l" defTabSz="609630" rtl="0" eaLnBrk="1" fontAlgn="auto" latinLnBrk="0" hangingPunct="1">
              <a:lnSpc>
                <a:spcPts val="3134"/>
              </a:lnSpc>
              <a:spcBef>
                <a:spcPts val="0"/>
              </a:spcBef>
              <a:spcAft>
                <a:spcPts val="0"/>
              </a:spcAft>
              <a:buClrTx/>
              <a:buSzTx/>
              <a:buFont typeface="Arial"/>
              <a:buChar char="•"/>
              <a:tabLst/>
              <a:defRPr/>
            </a:pPr>
            <a:r>
              <a:rPr kumimoji="0" lang="en-US" sz="1731" b="0" i="0" u="none" strike="noStrike" kern="1200" cap="none" spc="86" normalizeH="0" baseline="0" noProof="0">
                <a:ln>
                  <a:noFill/>
                </a:ln>
                <a:solidFill>
                  <a:srgbClr val="272727"/>
                </a:solidFill>
                <a:effectLst/>
                <a:uLnTx/>
                <a:uFillTx/>
                <a:latin typeface="Glacial Indifference"/>
                <a:ea typeface="+mn-ea"/>
                <a:cs typeface="+mn-cs"/>
              </a:rPr>
              <a:t>Could put together and approve bonds and other debt tools, Insurance tools, or Financing public infrastructure</a:t>
            </a:r>
          </a:p>
          <a:p>
            <a:pPr marL="0" marR="0" lvl="0" indent="0" algn="l" defTabSz="609630" rtl="0" eaLnBrk="1" fontAlgn="auto" latinLnBrk="0" hangingPunct="1">
              <a:lnSpc>
                <a:spcPts val="3134"/>
              </a:lnSpc>
              <a:spcBef>
                <a:spcPts val="0"/>
              </a:spcBef>
              <a:spcAft>
                <a:spcPts val="0"/>
              </a:spcAft>
              <a:buClrTx/>
              <a:buSzTx/>
              <a:buFontTx/>
              <a:buNone/>
              <a:tabLst/>
              <a:defRPr/>
            </a:pPr>
            <a:endParaRPr kumimoji="0" lang="en-US" sz="1731" b="0" i="0" u="none" strike="noStrike" kern="1200" cap="none" spc="86" normalizeH="0" baseline="0" noProof="0">
              <a:ln>
                <a:noFill/>
              </a:ln>
              <a:solidFill>
                <a:srgbClr val="272727"/>
              </a:solidFill>
              <a:effectLst/>
              <a:uLnTx/>
              <a:uFillTx/>
              <a:latin typeface="Glacial Indifference"/>
              <a:ea typeface="+mn-ea"/>
              <a:cs typeface="+mn-cs"/>
            </a:endParaRPr>
          </a:p>
          <a:p>
            <a:pPr marL="0" marR="0" lvl="0" indent="0" algn="l" defTabSz="609630" rtl="0" eaLnBrk="1" fontAlgn="auto" latinLnBrk="0" hangingPunct="1">
              <a:lnSpc>
                <a:spcPts val="3134"/>
              </a:lnSpc>
              <a:spcBef>
                <a:spcPts val="0"/>
              </a:spcBef>
              <a:spcAft>
                <a:spcPts val="0"/>
              </a:spcAft>
              <a:buClrTx/>
              <a:buSzTx/>
              <a:buFontTx/>
              <a:buNone/>
              <a:tabLst/>
              <a:defRPr/>
            </a:pPr>
            <a:endParaRPr kumimoji="0" lang="en-US" sz="1731" b="0" i="0" u="none" strike="noStrike" kern="1200" cap="none" spc="86" normalizeH="0" baseline="0" noProof="0">
              <a:ln>
                <a:noFill/>
              </a:ln>
              <a:solidFill>
                <a:srgbClr val="272727"/>
              </a:solidFill>
              <a:effectLst/>
              <a:uLnTx/>
              <a:uFillTx/>
              <a:latin typeface="Glacial Indifference"/>
              <a:ea typeface="+mn-ea"/>
              <a:cs typeface="+mn-cs"/>
            </a:endParaRPr>
          </a:p>
        </p:txBody>
      </p:sp>
      <p:grpSp>
        <p:nvGrpSpPr>
          <p:cNvPr id="7" name="Group 7"/>
          <p:cNvGrpSpPr/>
          <p:nvPr/>
        </p:nvGrpSpPr>
        <p:grpSpPr>
          <a:xfrm>
            <a:off x="-1116504" y="5762208"/>
            <a:ext cx="2057400" cy="205740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76200" y="38100"/>
              <a:ext cx="660400" cy="698500"/>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940897" y="247650"/>
            <a:ext cx="4727763" cy="846386"/>
          </a:xfrm>
          <a:prstGeom prst="rect">
            <a:avLst/>
          </a:prstGeom>
        </p:spPr>
        <p:txBody>
          <a:bodyPr lIns="0" tIns="0" rIns="0" bIns="0" rtlCol="0" anchor="t">
            <a:spAutoFit/>
          </a:bodyPr>
          <a:lstStyle/>
          <a:p>
            <a:pPr marL="0" marR="0" lvl="0" indent="0" algn="l"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Benefits of a JPA</a:t>
            </a:r>
          </a:p>
          <a:p>
            <a:pPr marL="0" marR="0" lvl="0" indent="0" algn="l" defTabSz="609630" rtl="0" eaLnBrk="1" fontAlgn="auto" latinLnBrk="0" hangingPunct="1">
              <a:lnSpc>
                <a:spcPts val="33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272727"/>
              </a:solidFill>
              <a:effectLst/>
              <a:uLnTx/>
              <a:uFillTx/>
              <a:latin typeface="Poppins Semi-Bold"/>
              <a:ea typeface="+mn-ea"/>
              <a:cs typeface="+mn-cs"/>
            </a:endParaRPr>
          </a:p>
        </p:txBody>
      </p:sp>
      <p:grpSp>
        <p:nvGrpSpPr>
          <p:cNvPr id="11" name="Group 11"/>
          <p:cNvGrpSpPr/>
          <p:nvPr/>
        </p:nvGrpSpPr>
        <p:grpSpPr>
          <a:xfrm>
            <a:off x="5077532" y="6652056"/>
            <a:ext cx="7209578" cy="205945"/>
            <a:chOff x="0" y="0"/>
            <a:chExt cx="2848228" cy="81361"/>
          </a:xfrm>
        </p:grpSpPr>
        <p:sp>
          <p:nvSpPr>
            <p:cNvPr id="12" name="Freeform 12"/>
            <p:cNvSpPr/>
            <p:nvPr/>
          </p:nvSpPr>
          <p:spPr>
            <a:xfrm>
              <a:off x="0" y="0"/>
              <a:ext cx="2848228" cy="81361"/>
            </a:xfrm>
            <a:custGeom>
              <a:avLst/>
              <a:gdLst/>
              <a:ahLst/>
              <a:cxnLst/>
              <a:rect l="l" t="t" r="r" b="b"/>
              <a:pathLst>
                <a:path w="2848228" h="81361">
                  <a:moveTo>
                    <a:pt x="0" y="0"/>
                  </a:moveTo>
                  <a:lnTo>
                    <a:pt x="2848228" y="0"/>
                  </a:lnTo>
                  <a:lnTo>
                    <a:pt x="2848228" y="81361"/>
                  </a:lnTo>
                  <a:lnTo>
                    <a:pt x="0" y="81361"/>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38100"/>
              <a:ext cx="2848228" cy="119461"/>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TextBox 2"/>
          <p:cNvSpPr txBox="1"/>
          <p:nvPr/>
        </p:nvSpPr>
        <p:spPr>
          <a:xfrm>
            <a:off x="194919" y="1521509"/>
            <a:ext cx="11311281" cy="5125314"/>
          </a:xfrm>
          <a:prstGeom prst="rect">
            <a:avLst/>
          </a:prstGeom>
        </p:spPr>
        <p:txBody>
          <a:bodyPr lIns="0" tIns="0" rIns="0" bIns="0" rtlCol="0" anchor="t">
            <a:spAutoFit/>
          </a:bodyPr>
          <a:lstStyle/>
          <a:p>
            <a:pPr marL="359851" marR="0" lvl="1" indent="-179926" algn="just" defTabSz="609630" rtl="0" eaLnBrk="1" fontAlgn="auto" latinLnBrk="0" hangingPunct="1">
              <a:lnSpc>
                <a:spcPts val="1999"/>
              </a:lnSpc>
              <a:spcBef>
                <a:spcPts val="0"/>
              </a:spcBef>
              <a:spcAft>
                <a:spcPts val="0"/>
              </a:spcAft>
              <a:buClrTx/>
              <a:buSzTx/>
              <a:buFont typeface="Arial"/>
              <a:buChar char="•"/>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California's forests have an excess of dead trees, brush, and small wood materials that need removal to reduce fire risk and improve forest health, but securing long-term access to these materials is difficult, hindering efforts to utilize them for wood products and bioenergy.​</a:t>
            </a:r>
          </a:p>
          <a:p>
            <a:pPr marL="0" marR="0" lvl="0" indent="0" algn="just" defTabSz="609630" rtl="0" eaLnBrk="1" fontAlgn="auto" latinLnBrk="0" hangingPunct="1">
              <a:lnSpc>
                <a:spcPts val="1999"/>
              </a:lnSpc>
              <a:spcBef>
                <a:spcPts val="0"/>
              </a:spcBef>
              <a:spcAft>
                <a:spcPts val="0"/>
              </a:spcAft>
              <a:buClrTx/>
              <a:buSzTx/>
              <a:buFontTx/>
              <a:buNone/>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a:t>
            </a:r>
          </a:p>
          <a:p>
            <a:pPr marL="359851" marR="0" lvl="1" indent="-179926" algn="just" defTabSz="609630" rtl="0" eaLnBrk="1" fontAlgn="auto" latinLnBrk="0" hangingPunct="1">
              <a:lnSpc>
                <a:spcPts val="1999"/>
              </a:lnSpc>
              <a:spcBef>
                <a:spcPts val="0"/>
              </a:spcBef>
              <a:spcAft>
                <a:spcPts val="0"/>
              </a:spcAft>
              <a:buClrTx/>
              <a:buSzTx/>
              <a:buFont typeface="Arial"/>
              <a:buChar char="•"/>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The uncertainty of a continuous supply of woody materials makes it challenging to attract necessary funding for projects, as lenders and investors typically require at least a ten-year feedstock supply assurance.​</a:t>
            </a:r>
          </a:p>
          <a:p>
            <a:pPr marL="0" marR="0" lvl="0" indent="0" algn="just" defTabSz="609630" rtl="0" eaLnBrk="1" fontAlgn="auto" latinLnBrk="0" hangingPunct="1">
              <a:lnSpc>
                <a:spcPts val="1999"/>
              </a:lnSpc>
              <a:spcBef>
                <a:spcPts val="0"/>
              </a:spcBef>
              <a:spcAft>
                <a:spcPts val="0"/>
              </a:spcAft>
              <a:buClrTx/>
              <a:buSzTx/>
              <a:buFontTx/>
              <a:buNone/>
              <a:tabLst/>
              <a:defRPr/>
            </a:pPr>
            <a:endParaRPr kumimoji="0" lang="en-US" sz="1666" b="0" i="0" u="none" strike="noStrike" kern="1200" cap="none" spc="0" normalizeH="0" baseline="0" noProof="0">
              <a:ln>
                <a:noFill/>
              </a:ln>
              <a:solidFill>
                <a:srgbClr val="272727"/>
              </a:solidFill>
              <a:effectLst/>
              <a:uLnTx/>
              <a:uFillTx/>
              <a:latin typeface="Poppins"/>
              <a:ea typeface="+mn-ea"/>
              <a:cs typeface="+mn-cs"/>
            </a:endParaRPr>
          </a:p>
          <a:p>
            <a:pPr marL="359851" marR="0" lvl="1" indent="-179926" algn="just" defTabSz="609630" rtl="0" eaLnBrk="1" fontAlgn="auto" latinLnBrk="0" hangingPunct="1">
              <a:lnSpc>
                <a:spcPts val="1999"/>
              </a:lnSpc>
              <a:spcBef>
                <a:spcPts val="0"/>
              </a:spcBef>
              <a:spcAft>
                <a:spcPts val="0"/>
              </a:spcAft>
              <a:buClrTx/>
              <a:buSzTx/>
              <a:buFont typeface="Arial"/>
              <a:buChar char="•"/>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In 2021, the OPR allocated $2.5 million from wildfire resilience funds to Cal FRAME for five long-term wood feedstock pilot projects aimed at enhancing feedstock logistics and market opportunities through resource-backed contracts.​</a:t>
            </a:r>
          </a:p>
          <a:p>
            <a:pPr marL="0" marR="0" lvl="0" indent="0" algn="just" defTabSz="609630" rtl="0" eaLnBrk="1" fontAlgn="auto" latinLnBrk="0" hangingPunct="1">
              <a:lnSpc>
                <a:spcPts val="1999"/>
              </a:lnSpc>
              <a:spcBef>
                <a:spcPts val="0"/>
              </a:spcBef>
              <a:spcAft>
                <a:spcPts val="0"/>
              </a:spcAft>
              <a:buClrTx/>
              <a:buSzTx/>
              <a:buFontTx/>
              <a:buNone/>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a:t>
            </a:r>
          </a:p>
          <a:p>
            <a:pPr marL="359851" marR="0" lvl="1" indent="-179926" algn="just" defTabSz="609630" rtl="0" eaLnBrk="1" fontAlgn="auto" latinLnBrk="0" hangingPunct="1">
              <a:lnSpc>
                <a:spcPts val="1999"/>
              </a:lnSpc>
              <a:spcBef>
                <a:spcPts val="0"/>
              </a:spcBef>
              <a:spcAft>
                <a:spcPts val="0"/>
              </a:spcAft>
              <a:buClrTx/>
              <a:buSzTx/>
              <a:buFont typeface="Arial"/>
              <a:buChar char="•"/>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The California Forest Residual Aggregation for Market Enhancement (CAL FRAME) concept aims to establish biomass supply management entities to streamline the biomass supply chain, ensuring a steady and reliable flow of materials between landowners, suppliers, and buyers.​</a:t>
            </a:r>
          </a:p>
          <a:p>
            <a:pPr marL="0" marR="0" lvl="0" indent="0" algn="just" defTabSz="609630" rtl="0" eaLnBrk="1" fontAlgn="auto" latinLnBrk="0" hangingPunct="1">
              <a:lnSpc>
                <a:spcPts val="1999"/>
              </a:lnSpc>
              <a:spcBef>
                <a:spcPts val="0"/>
              </a:spcBef>
              <a:spcAft>
                <a:spcPts val="0"/>
              </a:spcAft>
              <a:buClrTx/>
              <a:buSzTx/>
              <a:buFontTx/>
              <a:buNone/>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a:t>
            </a:r>
          </a:p>
          <a:p>
            <a:pPr marL="359851" marR="0" lvl="1" indent="-179926" algn="just" defTabSz="609630" rtl="0" eaLnBrk="1" fontAlgn="auto" latinLnBrk="0" hangingPunct="1">
              <a:lnSpc>
                <a:spcPts val="1999"/>
              </a:lnSpc>
              <a:spcBef>
                <a:spcPts val="0"/>
              </a:spcBef>
              <a:spcAft>
                <a:spcPts val="0"/>
              </a:spcAft>
              <a:buClrTx/>
              <a:buSzTx/>
              <a:buFont typeface="Arial"/>
              <a:buChar char="•"/>
              <a:tabLst/>
              <a:defRPr/>
            </a:pPr>
            <a:r>
              <a:rPr kumimoji="0" lang="en-US" sz="1666" b="0" i="0" u="none" strike="noStrike" kern="1200" cap="none" spc="0" normalizeH="0" baseline="0" noProof="0">
                <a:ln>
                  <a:noFill/>
                </a:ln>
                <a:solidFill>
                  <a:srgbClr val="272727"/>
                </a:solidFill>
                <a:effectLst/>
                <a:uLnTx/>
                <a:uFillTx/>
                <a:latin typeface="Poppins"/>
                <a:ea typeface="+mn-ea"/>
                <a:cs typeface="+mn-cs"/>
              </a:rPr>
              <a:t>The Tahoe Central Sierra CAL FRAME Pilot Project, led by the Placer County Water Agency, explores the viability of such an entity in Placer, Nevada, and El Dorado Counties, aiming to facilitate long-term contracts and advance forest resilience projects for economic and environmental sustainability.</a:t>
            </a:r>
          </a:p>
          <a:p>
            <a:pPr marL="0" marR="0" lvl="0" indent="0" algn="just" defTabSz="609630" rtl="0" eaLnBrk="1" fontAlgn="auto" latinLnBrk="0" hangingPunct="1">
              <a:lnSpc>
                <a:spcPts val="1999"/>
              </a:lnSpc>
              <a:spcBef>
                <a:spcPts val="0"/>
              </a:spcBef>
              <a:spcAft>
                <a:spcPts val="0"/>
              </a:spcAft>
              <a:buClrTx/>
              <a:buSzTx/>
              <a:buFontTx/>
              <a:buNone/>
              <a:tabLst/>
              <a:defRPr/>
            </a:pPr>
            <a:endParaRPr kumimoji="0" lang="en-US" sz="1666" b="0" i="0" u="none" strike="noStrike" kern="1200" cap="none" spc="0" normalizeH="0" baseline="0" noProof="0">
              <a:ln>
                <a:noFill/>
              </a:ln>
              <a:solidFill>
                <a:srgbClr val="272727"/>
              </a:solidFill>
              <a:effectLst/>
              <a:uLnTx/>
              <a:uFillTx/>
              <a:latin typeface="Poppins"/>
              <a:ea typeface="+mn-ea"/>
              <a:cs typeface="+mn-cs"/>
            </a:endParaRPr>
          </a:p>
        </p:txBody>
      </p:sp>
      <p:grpSp>
        <p:nvGrpSpPr>
          <p:cNvPr id="3" name="Group 3"/>
          <p:cNvGrpSpPr/>
          <p:nvPr/>
        </p:nvGrpSpPr>
        <p:grpSpPr>
          <a:xfrm>
            <a:off x="7089889" y="-865396"/>
            <a:ext cx="4416311" cy="1773094"/>
            <a:chOff x="0" y="0"/>
            <a:chExt cx="1744715" cy="700482"/>
          </a:xfrm>
        </p:grpSpPr>
        <p:sp>
          <p:nvSpPr>
            <p:cNvPr id="4" name="Freeform 4"/>
            <p:cNvSpPr/>
            <p:nvPr/>
          </p:nvSpPr>
          <p:spPr>
            <a:xfrm>
              <a:off x="0" y="0"/>
              <a:ext cx="1744715" cy="700482"/>
            </a:xfrm>
            <a:custGeom>
              <a:avLst/>
              <a:gdLst/>
              <a:ahLst/>
              <a:cxnLst/>
              <a:rect l="l" t="t" r="r" b="b"/>
              <a:pathLst>
                <a:path w="1744715" h="700482">
                  <a:moveTo>
                    <a:pt x="0" y="0"/>
                  </a:moveTo>
                  <a:lnTo>
                    <a:pt x="1744715" y="0"/>
                  </a:lnTo>
                  <a:lnTo>
                    <a:pt x="1744715" y="700482"/>
                  </a:lnTo>
                  <a:lnTo>
                    <a:pt x="0" y="700482"/>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66675"/>
              <a:ext cx="1744715" cy="767157"/>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853054" y="6618960"/>
            <a:ext cx="6779652" cy="2057400"/>
            <a:chOff x="0" y="0"/>
            <a:chExt cx="2678381" cy="812800"/>
          </a:xfrm>
        </p:grpSpPr>
        <p:sp>
          <p:nvSpPr>
            <p:cNvPr id="7" name="Freeform 7"/>
            <p:cNvSpPr/>
            <p:nvPr/>
          </p:nvSpPr>
          <p:spPr>
            <a:xfrm>
              <a:off x="0" y="0"/>
              <a:ext cx="2678381" cy="812800"/>
            </a:xfrm>
            <a:custGeom>
              <a:avLst/>
              <a:gdLst/>
              <a:ahLst/>
              <a:cxnLst/>
              <a:rect l="l" t="t" r="r" b="b"/>
              <a:pathLst>
                <a:path w="2678381" h="812800">
                  <a:moveTo>
                    <a:pt x="0" y="0"/>
                  </a:moveTo>
                  <a:lnTo>
                    <a:pt x="2678381" y="0"/>
                  </a:lnTo>
                  <a:lnTo>
                    <a:pt x="2678381" y="812800"/>
                  </a:lnTo>
                  <a:lnTo>
                    <a:pt x="0" y="81280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38100"/>
              <a:ext cx="2678381" cy="850900"/>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11232643" y="6172200"/>
            <a:ext cx="2057400" cy="205740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76200" y="38100"/>
              <a:ext cx="660400" cy="698500"/>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685800" y="247650"/>
            <a:ext cx="5364635" cy="846386"/>
          </a:xfrm>
          <a:prstGeom prst="rect">
            <a:avLst/>
          </a:prstGeom>
        </p:spPr>
        <p:txBody>
          <a:bodyPr lIns="0" tIns="0" rIns="0" bIns="0" rtlCol="0" anchor="t">
            <a:spAutoFit/>
          </a:bodyPr>
          <a:lstStyle/>
          <a:p>
            <a:pPr marL="0" marR="0" lvl="0" indent="0" algn="l"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Challenges with the Biomass Market Today...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grpSp>
        <p:nvGrpSpPr>
          <p:cNvPr id="2" name="Group 2"/>
          <p:cNvGrpSpPr/>
          <p:nvPr/>
        </p:nvGrpSpPr>
        <p:grpSpPr>
          <a:xfrm>
            <a:off x="8809593" y="-1498945"/>
            <a:ext cx="2835292" cy="2057400"/>
            <a:chOff x="0" y="0"/>
            <a:chExt cx="1120115" cy="812800"/>
          </a:xfrm>
        </p:grpSpPr>
        <p:sp>
          <p:nvSpPr>
            <p:cNvPr id="3" name="Freeform 3"/>
            <p:cNvSpPr/>
            <p:nvPr/>
          </p:nvSpPr>
          <p:spPr>
            <a:xfrm>
              <a:off x="0" y="0"/>
              <a:ext cx="1120115" cy="812800"/>
            </a:xfrm>
            <a:custGeom>
              <a:avLst/>
              <a:gdLst/>
              <a:ahLst/>
              <a:cxnLst/>
              <a:rect l="l" t="t" r="r" b="b"/>
              <a:pathLst>
                <a:path w="1120115" h="812800">
                  <a:moveTo>
                    <a:pt x="0" y="0"/>
                  </a:moveTo>
                  <a:lnTo>
                    <a:pt x="1120115" y="0"/>
                  </a:lnTo>
                  <a:lnTo>
                    <a:pt x="1120115" y="812800"/>
                  </a:lnTo>
                  <a:lnTo>
                    <a:pt x="0" y="81280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66675"/>
              <a:ext cx="1120115" cy="879475"/>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589121" y="6663170"/>
            <a:ext cx="12834539" cy="2057400"/>
            <a:chOff x="0" y="0"/>
            <a:chExt cx="5070435" cy="812800"/>
          </a:xfrm>
        </p:grpSpPr>
        <p:sp>
          <p:nvSpPr>
            <p:cNvPr id="6" name="Freeform 6"/>
            <p:cNvSpPr/>
            <p:nvPr/>
          </p:nvSpPr>
          <p:spPr>
            <a:xfrm>
              <a:off x="0" y="0"/>
              <a:ext cx="5070435" cy="812800"/>
            </a:xfrm>
            <a:custGeom>
              <a:avLst/>
              <a:gdLst/>
              <a:ahLst/>
              <a:cxnLst/>
              <a:rect l="l" t="t" r="r" b="b"/>
              <a:pathLst>
                <a:path w="5070435" h="812800">
                  <a:moveTo>
                    <a:pt x="0" y="0"/>
                  </a:moveTo>
                  <a:lnTo>
                    <a:pt x="5070435" y="0"/>
                  </a:lnTo>
                  <a:lnTo>
                    <a:pt x="5070435" y="812800"/>
                  </a:lnTo>
                  <a:lnTo>
                    <a:pt x="0" y="812800"/>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66675"/>
              <a:ext cx="5070435" cy="879475"/>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8"/>
          <p:cNvSpPr txBox="1"/>
          <p:nvPr/>
        </p:nvSpPr>
        <p:spPr>
          <a:xfrm>
            <a:off x="595419" y="101256"/>
            <a:ext cx="8035420" cy="423193"/>
          </a:xfrm>
          <a:prstGeom prst="rect">
            <a:avLst/>
          </a:prstGeom>
        </p:spPr>
        <p:txBody>
          <a:bodyPr lIns="0" tIns="0" rIns="0" bIns="0" rtlCol="0" anchor="t">
            <a:spAutoFit/>
          </a:bodyPr>
          <a:lstStyle/>
          <a:p>
            <a:pPr marL="0" marR="0" lvl="0" indent="0" algn="l"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Bold"/>
                <a:ea typeface="+mn-ea"/>
                <a:cs typeface="+mn-cs"/>
              </a:rPr>
              <a:t>Using JPA’s for Biomass Market Enhancement</a:t>
            </a:r>
          </a:p>
        </p:txBody>
      </p:sp>
      <p:sp>
        <p:nvSpPr>
          <p:cNvPr id="9" name="TextBox 9"/>
          <p:cNvSpPr txBox="1"/>
          <p:nvPr/>
        </p:nvSpPr>
        <p:spPr>
          <a:xfrm>
            <a:off x="248705" y="1212862"/>
            <a:ext cx="10564301" cy="5847755"/>
          </a:xfrm>
          <a:prstGeom prst="rect">
            <a:avLst/>
          </a:prstGeom>
        </p:spPr>
        <p:txBody>
          <a:bodyPr lIns="0" tIns="0" rIns="0" bIns="0" rtlCol="0" anchor="t">
            <a:spAutoFit/>
          </a:bodyPr>
          <a:lstStyle/>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Using Joint Powers Authorities (JPAs) to enhance forest biomass feedstock supply chains aims to create a more efficient and financially viable system for managing forest residues.​</a:t>
            </a:r>
          </a:p>
          <a:p>
            <a:pPr marL="0" marR="0" lvl="0" indent="0" algn="l" defTabSz="609630" rtl="0" eaLnBrk="1" fontAlgn="auto" latinLnBrk="0" hangingPunct="1">
              <a:lnSpc>
                <a:spcPts val="1898"/>
              </a:lnSpc>
              <a:spcBef>
                <a:spcPts val="0"/>
              </a:spcBef>
              <a:spcAft>
                <a:spcPts val="0"/>
              </a:spcAft>
              <a:buClrTx/>
              <a:buSzTx/>
              <a:buFontTx/>
              <a:buNone/>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a:t>
            </a: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The effectiveness of JPAs relies on aligning incentives, hedging long-term risks, and securing robust participation from key stakeholders​</a:t>
            </a: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A new contract management system that includes insurance or bonding for contract failure would make new biomass businesses bankable by providing long-term feedstock contracts.​</a:t>
            </a: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JPAs could mitigate risks for suppliers and buyers, encourage sustainable forest management practices, and enhance business confidence and financial viability through indemnification and innovative insurance solutions.​</a:t>
            </a: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JPAs could offer services to support forest health programs, such as environmental review, business support, and equipment leasing, addressing challenges faced by landowners, forestry professionals, and wood product businesses.​</a:t>
            </a:r>
          </a:p>
          <a:p>
            <a:pPr marL="0" marR="0" lvl="0" indent="0" algn="l" defTabSz="609630" rtl="0" eaLnBrk="1" fontAlgn="auto" latinLnBrk="0" hangingPunct="1">
              <a:lnSpc>
                <a:spcPts val="1898"/>
              </a:lnSpc>
              <a:spcBef>
                <a:spcPts val="0"/>
              </a:spcBef>
              <a:spcAft>
                <a:spcPts val="0"/>
              </a:spcAft>
              <a:buClrTx/>
              <a:buSzTx/>
              <a:buFontTx/>
              <a:buNone/>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a:t>
            </a: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voluntary participation in the JPA activities, no regulations are currently being proposed to be established, and the aim is not to displace existing businesses​</a:t>
            </a: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a:p>
            <a:pPr marL="359519" marR="0" lvl="1" indent="-179759" algn="l" defTabSz="609630" rtl="0" eaLnBrk="1" fontAlgn="auto" latinLnBrk="0" hangingPunct="1">
              <a:lnSpc>
                <a:spcPts val="1898"/>
              </a:lnSpc>
              <a:spcBef>
                <a:spcPts val="0"/>
              </a:spcBef>
              <a:spcAft>
                <a:spcPts val="0"/>
              </a:spcAft>
              <a:buClrTx/>
              <a:buSzTx/>
              <a:buFont typeface="Arial"/>
              <a:buChar char="•"/>
              <a:tabLst/>
              <a:defRPr/>
            </a:pPr>
            <a:r>
              <a:rPr kumimoji="0" lang="en-US" sz="1665" b="0" i="0" u="none" strike="noStrike" kern="1200" cap="none" spc="83" normalizeH="0" baseline="0" noProof="0">
                <a:ln>
                  <a:noFill/>
                </a:ln>
                <a:solidFill>
                  <a:srgbClr val="272727"/>
                </a:solidFill>
                <a:effectLst/>
                <a:uLnTx/>
                <a:uFillTx/>
                <a:latin typeface="Glacial Indifference"/>
                <a:ea typeface="+mn-ea"/>
                <a:cs typeface="+mn-cs"/>
              </a:rPr>
              <a:t>Federal tax credit law changes could support the development of public infrastructure by a JPA for biomass projects</a:t>
            </a: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a:p>
            <a:pPr marL="0" marR="0" lvl="0" indent="0" algn="l" defTabSz="609630" rtl="0" eaLnBrk="1" fontAlgn="auto" latinLnBrk="0" hangingPunct="1">
              <a:lnSpc>
                <a:spcPts val="1898"/>
              </a:lnSpc>
              <a:spcBef>
                <a:spcPts val="0"/>
              </a:spcBef>
              <a:spcAft>
                <a:spcPts val="0"/>
              </a:spcAft>
              <a:buClrTx/>
              <a:buSzTx/>
              <a:buFontTx/>
              <a:buNone/>
              <a:tabLst/>
              <a:defRPr/>
            </a:pPr>
            <a:endParaRPr kumimoji="0" lang="en-US" sz="1665" b="0" i="0" u="none" strike="noStrike" kern="1200" cap="none" spc="83" normalizeH="0" baseline="0" noProof="0">
              <a:ln>
                <a:noFill/>
              </a:ln>
              <a:solidFill>
                <a:srgbClr val="272727"/>
              </a:solidFill>
              <a:effectLst/>
              <a:uLnTx/>
              <a:uFillTx/>
              <a:latin typeface="Glacial Indifference"/>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Freeform 2"/>
          <p:cNvSpPr/>
          <p:nvPr/>
        </p:nvSpPr>
        <p:spPr>
          <a:xfrm>
            <a:off x="9117773" y="6043501"/>
            <a:ext cx="3579294" cy="927761"/>
          </a:xfrm>
          <a:custGeom>
            <a:avLst/>
            <a:gdLst/>
            <a:ahLst/>
            <a:cxnLst/>
            <a:rect l="l" t="t" r="r" b="b"/>
            <a:pathLst>
              <a:path w="5368941" h="1391642">
                <a:moveTo>
                  <a:pt x="0" y="0"/>
                </a:moveTo>
                <a:lnTo>
                  <a:pt x="5368941" y="0"/>
                </a:lnTo>
                <a:lnTo>
                  <a:pt x="5368941" y="1391642"/>
                </a:lnTo>
                <a:lnTo>
                  <a:pt x="0" y="1391642"/>
                </a:lnTo>
                <a:lnTo>
                  <a:pt x="0" y="0"/>
                </a:lnTo>
                <a:close/>
              </a:path>
            </a:pathLst>
          </a:custGeom>
          <a:blipFill>
            <a:blip r:embed="rId2"/>
            <a:stretch>
              <a:fillRect l="-3680"/>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117773" y="1194924"/>
            <a:ext cx="3651374" cy="4848577"/>
          </a:xfrm>
          <a:custGeom>
            <a:avLst/>
            <a:gdLst/>
            <a:ahLst/>
            <a:cxnLst/>
            <a:rect l="l" t="t" r="r" b="b"/>
            <a:pathLst>
              <a:path w="5477061" h="7272865">
                <a:moveTo>
                  <a:pt x="0" y="0"/>
                </a:moveTo>
                <a:lnTo>
                  <a:pt x="5477061" y="0"/>
                </a:lnTo>
                <a:lnTo>
                  <a:pt x="5477061" y="7272865"/>
                </a:lnTo>
                <a:lnTo>
                  <a:pt x="0" y="7272865"/>
                </a:lnTo>
                <a:lnTo>
                  <a:pt x="0" y="0"/>
                </a:lnTo>
                <a:close/>
              </a:path>
            </a:pathLst>
          </a:custGeom>
          <a:blipFill>
            <a:blip r:embed="rId3"/>
            <a:stretch>
              <a:fillRect l="-68033" r="-68033"/>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92047" y="1588084"/>
            <a:ext cx="8796894" cy="5167761"/>
          </a:xfrm>
          <a:prstGeom prst="rect">
            <a:avLst/>
          </a:prstGeom>
        </p:spPr>
        <p:txBody>
          <a:bodyPr lIns="0" tIns="0" rIns="0" bIns="0" rtlCol="0" anchor="t">
            <a:spAutoFit/>
          </a:bodyPr>
          <a:lstStyle/>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Model involves counties, cities, and water agencies​</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Inspired by Upper Mokelumne River Watershed Authority (UMRWA)​</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Leverages water agencies' expertise and relationships in forest health projects​</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Would need to Addresses hesitancy and capacity issues in water agencies​</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Focus on feedstock aggregation from forest health treatments by the water agencies and other entities​</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Leverage local water agencies' JPA experience​</a:t>
            </a:r>
          </a:p>
          <a:p>
            <a:pPr marL="403032" marR="0" lvl="1" indent="-201516" algn="just" defTabSz="609630" rtl="0" eaLnBrk="1" fontAlgn="auto" latinLnBrk="0" hangingPunct="1">
              <a:lnSpc>
                <a:spcPts val="3714"/>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past successes with UMRWA in forest restoration could serve as model</a:t>
            </a:r>
          </a:p>
          <a:p>
            <a:pPr marL="0" marR="0" lvl="0" indent="0" algn="just" defTabSz="609630" rtl="0" eaLnBrk="1" fontAlgn="auto" latinLnBrk="0" hangingPunct="1">
              <a:lnSpc>
                <a:spcPts val="3714"/>
              </a:lnSpc>
              <a:spcBef>
                <a:spcPts val="0"/>
              </a:spcBef>
              <a:spcAft>
                <a:spcPts val="0"/>
              </a:spcAft>
              <a:buClrTx/>
              <a:buSzTx/>
              <a:buFontTx/>
              <a:buNone/>
              <a:tabLst/>
              <a:defRPr/>
            </a:pPr>
            <a:endParaRPr kumimoji="0" lang="en-US" sz="1866" b="0" i="0" u="none" strike="noStrike" kern="1200" cap="none" spc="0" normalizeH="0" baseline="0" noProof="0">
              <a:ln>
                <a:noFill/>
              </a:ln>
              <a:solidFill>
                <a:srgbClr val="272727"/>
              </a:solidFill>
              <a:effectLst/>
              <a:uLnTx/>
              <a:uFillTx/>
              <a:latin typeface="Poppins"/>
              <a:ea typeface="+mn-ea"/>
              <a:cs typeface="+mn-cs"/>
            </a:endParaRPr>
          </a:p>
        </p:txBody>
      </p:sp>
      <p:sp>
        <p:nvSpPr>
          <p:cNvPr id="5" name="TextBox 5"/>
          <p:cNvSpPr txBox="1"/>
          <p:nvPr/>
        </p:nvSpPr>
        <p:spPr>
          <a:xfrm>
            <a:off x="2514571" y="228600"/>
            <a:ext cx="7162859" cy="423193"/>
          </a:xfrm>
          <a:prstGeom prst="rect">
            <a:avLst/>
          </a:prstGeom>
        </p:spPr>
        <p:txBody>
          <a:bodyPr lIns="0" tIns="0" rIns="0" bIns="0" rtlCol="0" anchor="t">
            <a:spAutoFit/>
          </a:bodyPr>
          <a:lstStyle/>
          <a:p>
            <a:pPr marL="0" marR="0" lvl="0" indent="0" algn="ctr"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JPA Models for Biomass Utilization</a:t>
            </a:r>
          </a:p>
        </p:txBody>
      </p:sp>
      <p:sp>
        <p:nvSpPr>
          <p:cNvPr id="6" name="TextBox 6"/>
          <p:cNvSpPr txBox="1"/>
          <p:nvPr/>
        </p:nvSpPr>
        <p:spPr>
          <a:xfrm>
            <a:off x="235072" y="1199124"/>
            <a:ext cx="4095934" cy="397096"/>
          </a:xfrm>
          <a:prstGeom prst="rect">
            <a:avLst/>
          </a:prstGeom>
        </p:spPr>
        <p:txBody>
          <a:bodyPr lIns="0" tIns="0" rIns="0" bIns="0" rtlCol="0" anchor="t">
            <a:spAutoFit/>
          </a:bodyPr>
          <a:lstStyle/>
          <a:p>
            <a:pPr marL="0" marR="0" lvl="0" indent="0" algn="ctr" defTabSz="609630" rtl="0" eaLnBrk="1" fontAlgn="auto" latinLnBrk="0" hangingPunct="1">
              <a:lnSpc>
                <a:spcPts val="3360"/>
              </a:lnSpc>
              <a:spcBef>
                <a:spcPct val="0"/>
              </a:spcBef>
              <a:spcAft>
                <a:spcPts val="0"/>
              </a:spcAft>
              <a:buClrTx/>
              <a:buSzTx/>
              <a:buFontTx/>
              <a:buNone/>
              <a:tabLst/>
              <a:defRPr/>
            </a:pPr>
            <a:r>
              <a:rPr kumimoji="0" lang="en-US" sz="2399" b="0" i="0" u="none" strike="noStrike" kern="1200" cap="none" spc="0" normalizeH="0" baseline="0" noProof="0">
                <a:ln>
                  <a:noFill/>
                </a:ln>
                <a:solidFill>
                  <a:srgbClr val="272727"/>
                </a:solidFill>
                <a:effectLst/>
                <a:uLnTx/>
                <a:uFillTx/>
                <a:latin typeface="Poppins Bold"/>
                <a:ea typeface="+mn-ea"/>
                <a:cs typeface="+mn-cs"/>
              </a:rPr>
              <a:t>Water Agency JPA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Freeform 2"/>
          <p:cNvSpPr/>
          <p:nvPr/>
        </p:nvSpPr>
        <p:spPr>
          <a:xfrm>
            <a:off x="0" y="1"/>
            <a:ext cx="12192000" cy="6807819"/>
          </a:xfrm>
          <a:custGeom>
            <a:avLst/>
            <a:gdLst/>
            <a:ahLst/>
            <a:cxnLst/>
            <a:rect l="l" t="t" r="r" b="b"/>
            <a:pathLst>
              <a:path w="18288000" h="10211729">
                <a:moveTo>
                  <a:pt x="0" y="0"/>
                </a:moveTo>
                <a:lnTo>
                  <a:pt x="18288000" y="0"/>
                </a:lnTo>
                <a:lnTo>
                  <a:pt x="18288000" y="10211729"/>
                </a:lnTo>
                <a:lnTo>
                  <a:pt x="0" y="10211729"/>
                </a:lnTo>
                <a:lnTo>
                  <a:pt x="0" y="0"/>
                </a:lnTo>
                <a:close/>
              </a:path>
            </a:pathLst>
          </a:custGeom>
          <a:blipFill>
            <a:blip r:embed="rId2">
              <a:alphaModFix amt="12000"/>
            </a:blip>
            <a:stretch>
              <a:fillRect l="-23" r="-23" b="-19372"/>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2449275" y="228600"/>
            <a:ext cx="7592785" cy="423193"/>
          </a:xfrm>
          <a:prstGeom prst="rect">
            <a:avLst/>
          </a:prstGeom>
        </p:spPr>
        <p:txBody>
          <a:bodyPr lIns="0" tIns="0" rIns="0" bIns="0" rtlCol="0" anchor="t">
            <a:spAutoFit/>
          </a:bodyPr>
          <a:lstStyle/>
          <a:p>
            <a:pPr marL="0" marR="0" lvl="0" indent="0" algn="ctr"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JPA Models for Biomass Utilization</a:t>
            </a:r>
          </a:p>
        </p:txBody>
      </p:sp>
      <p:sp>
        <p:nvSpPr>
          <p:cNvPr id="4" name="TextBox 4"/>
          <p:cNvSpPr txBox="1"/>
          <p:nvPr/>
        </p:nvSpPr>
        <p:spPr>
          <a:xfrm>
            <a:off x="523142" y="1019739"/>
            <a:ext cx="2577325" cy="350802"/>
          </a:xfrm>
          <a:prstGeom prst="rect">
            <a:avLst/>
          </a:prstGeom>
        </p:spPr>
        <p:txBody>
          <a:bodyPr lIns="0" tIns="0" rIns="0" bIns="0" rtlCol="0" anchor="t">
            <a:spAutoFit/>
          </a:bodyPr>
          <a:lstStyle/>
          <a:p>
            <a:pPr marL="0" marR="0" lvl="0" indent="0" algn="ctr" defTabSz="609630" rtl="0" eaLnBrk="1" fontAlgn="auto" latinLnBrk="0" hangingPunct="1">
              <a:lnSpc>
                <a:spcPts val="2987"/>
              </a:lnSpc>
              <a:spcBef>
                <a:spcPct val="0"/>
              </a:spcBef>
              <a:spcAft>
                <a:spcPts val="0"/>
              </a:spcAft>
              <a:buClrTx/>
              <a:buSzTx/>
              <a:buFontTx/>
              <a:buNone/>
              <a:tabLst/>
              <a:defRPr/>
            </a:pPr>
            <a:r>
              <a:rPr kumimoji="0" lang="en-US" sz="2133" b="0" i="0" u="none" strike="noStrike" kern="1200" cap="none" spc="0" normalizeH="0" baseline="0" noProof="0">
                <a:ln>
                  <a:noFill/>
                </a:ln>
                <a:solidFill>
                  <a:srgbClr val="272727"/>
                </a:solidFill>
                <a:effectLst/>
                <a:uLnTx/>
                <a:uFillTx/>
                <a:latin typeface="Poppins Bold"/>
                <a:ea typeface="+mn-ea"/>
                <a:cs typeface="+mn-cs"/>
              </a:rPr>
              <a:t>State Agency JPA </a:t>
            </a:r>
          </a:p>
        </p:txBody>
      </p:sp>
      <p:sp>
        <p:nvSpPr>
          <p:cNvPr id="5" name="TextBox 5"/>
          <p:cNvSpPr txBox="1"/>
          <p:nvPr/>
        </p:nvSpPr>
        <p:spPr>
          <a:xfrm>
            <a:off x="322047" y="1405455"/>
            <a:ext cx="10197621" cy="2199000"/>
          </a:xfrm>
          <a:prstGeom prst="rect">
            <a:avLst/>
          </a:prstGeom>
        </p:spPr>
        <p:txBody>
          <a:bodyPr lIns="0" tIns="0" rIns="0" bIns="0" rtlCol="0" anchor="t">
            <a:spAutoFit/>
          </a:bodyPr>
          <a:lstStyle/>
          <a:p>
            <a:pPr marL="403032" marR="0" lvl="1" indent="-201516" algn="just" defTabSz="609630" rtl="0" eaLnBrk="1" fontAlgn="auto" latinLnBrk="0" hangingPunct="1">
              <a:lnSpc>
                <a:spcPts val="3453"/>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Collaborate among state conservancies and local agencies</a:t>
            </a:r>
          </a:p>
          <a:p>
            <a:pPr marL="403032" marR="0" lvl="1" indent="-201516" algn="just" defTabSz="609630" rtl="0" eaLnBrk="1" fontAlgn="auto" latinLnBrk="0" hangingPunct="1">
              <a:lnSpc>
                <a:spcPts val="3453"/>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Possible creation of a new entity for biomass utilization</a:t>
            </a:r>
          </a:p>
          <a:p>
            <a:pPr marL="403032" marR="0" lvl="1" indent="-201516" algn="just" defTabSz="609630" rtl="0" eaLnBrk="1" fontAlgn="auto" latinLnBrk="0" hangingPunct="1">
              <a:lnSpc>
                <a:spcPts val="3453"/>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Fee-for-service model and subgrant programs</a:t>
            </a:r>
          </a:p>
          <a:p>
            <a:pPr marL="403032" marR="0" lvl="1" indent="-201516" algn="just" defTabSz="609630" rtl="0" eaLnBrk="1" fontAlgn="auto" latinLnBrk="0" hangingPunct="1">
              <a:lnSpc>
                <a:spcPts val="3453"/>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Aligns with state resilience hubs, structured with dedicated staff</a:t>
            </a:r>
          </a:p>
          <a:p>
            <a:pPr marL="403032" marR="0" lvl="1" indent="-201516" algn="just" defTabSz="609630" rtl="0" eaLnBrk="1" fontAlgn="auto" latinLnBrk="0" hangingPunct="1">
              <a:lnSpc>
                <a:spcPts val="3453"/>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Concerns: potential bureaucracy and community buy-in</a:t>
            </a:r>
          </a:p>
        </p:txBody>
      </p:sp>
      <p:sp>
        <p:nvSpPr>
          <p:cNvPr id="6" name="TextBox 6"/>
          <p:cNvSpPr txBox="1"/>
          <p:nvPr/>
        </p:nvSpPr>
        <p:spPr>
          <a:xfrm>
            <a:off x="414121" y="3775541"/>
            <a:ext cx="10435723" cy="350802"/>
          </a:xfrm>
          <a:prstGeom prst="rect">
            <a:avLst/>
          </a:prstGeom>
        </p:spPr>
        <p:txBody>
          <a:bodyPr lIns="0" tIns="0" rIns="0" bIns="0" rtlCol="0" anchor="t">
            <a:spAutoFit/>
          </a:bodyPr>
          <a:lstStyle/>
          <a:p>
            <a:pPr marL="0" marR="0" lvl="0" indent="0" algn="ctr" defTabSz="609630" rtl="0" eaLnBrk="1" fontAlgn="auto" latinLnBrk="0" hangingPunct="1">
              <a:lnSpc>
                <a:spcPts val="2987"/>
              </a:lnSpc>
              <a:spcBef>
                <a:spcPct val="0"/>
              </a:spcBef>
              <a:spcAft>
                <a:spcPts val="0"/>
              </a:spcAft>
              <a:buClrTx/>
              <a:buSzTx/>
              <a:buFontTx/>
              <a:buNone/>
              <a:tabLst/>
              <a:defRPr/>
            </a:pPr>
            <a:r>
              <a:rPr kumimoji="0" lang="en-US" sz="2133" b="0" i="0" u="none" strike="noStrike" kern="1200" cap="none" spc="0" normalizeH="0" baseline="0" noProof="0">
                <a:ln>
                  <a:noFill/>
                </a:ln>
                <a:solidFill>
                  <a:srgbClr val="272727"/>
                </a:solidFill>
                <a:effectLst/>
                <a:uLnTx/>
                <a:uFillTx/>
                <a:latin typeface="Poppins Bold"/>
                <a:ea typeface="+mn-ea"/>
                <a:cs typeface="+mn-cs"/>
              </a:rPr>
              <a:t>State Agency Joint Powers Agreement (without creating a seperate entity)</a:t>
            </a:r>
          </a:p>
        </p:txBody>
      </p:sp>
      <p:sp>
        <p:nvSpPr>
          <p:cNvPr id="7" name="TextBox 7"/>
          <p:cNvSpPr txBox="1"/>
          <p:nvPr/>
        </p:nvSpPr>
        <p:spPr>
          <a:xfrm>
            <a:off x="322047" y="4244509"/>
            <a:ext cx="11036670" cy="1955343"/>
          </a:xfrm>
          <a:prstGeom prst="rect">
            <a:avLst/>
          </a:prstGeom>
        </p:spPr>
        <p:txBody>
          <a:bodyPr lIns="0" tIns="0" rIns="0" bIns="0" rtlCol="0" anchor="t">
            <a:spAutoFit/>
          </a:bodyPr>
          <a:lstStyle/>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Amend existing agreements between SNC and TTC to add members and services for biomass aggregation​</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Utilizes existing frameworks and shared financial resources</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Faster process, but no dedicated staff</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Maintains risks and liabilities for agencies involved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TextBox 2"/>
          <p:cNvSpPr txBox="1"/>
          <p:nvPr/>
        </p:nvSpPr>
        <p:spPr>
          <a:xfrm>
            <a:off x="259638" y="2414960"/>
            <a:ext cx="9434849" cy="4340612"/>
          </a:xfrm>
          <a:prstGeom prst="rect">
            <a:avLst/>
          </a:prstGeom>
        </p:spPr>
        <p:txBody>
          <a:bodyPr lIns="0" tIns="0" rIns="0" bIns="0" rtlCol="0" anchor="t">
            <a:spAutoFit/>
          </a:bodyPr>
          <a:lstStyle/>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Three County JPA with city or special district partners​</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Focus on regional service provision​</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Inspired by successful models in other sectors​</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Streamlines local control​</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 Could lead to innovative solutions like municipal green waste disposal​</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Promotes public-private partnerships​</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Emphasizes transparency and functionality​</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Includes support for insurance tools for members, businesses and potentially even the public​</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Avoiding duplicative bureaucracy is key</a:t>
            </a:r>
          </a:p>
          <a:p>
            <a:pPr marL="0" marR="0" lvl="0" indent="0" algn="just" defTabSz="609630" rtl="0" eaLnBrk="1" fontAlgn="auto" latinLnBrk="0" hangingPunct="1">
              <a:lnSpc>
                <a:spcPts val="3061"/>
              </a:lnSpc>
              <a:spcBef>
                <a:spcPts val="0"/>
              </a:spcBef>
              <a:spcAft>
                <a:spcPts val="0"/>
              </a:spcAft>
              <a:buClrTx/>
              <a:buSzTx/>
              <a:buFontTx/>
              <a:buNone/>
              <a:tabLst/>
              <a:defRPr/>
            </a:pPr>
            <a:endParaRPr kumimoji="0" lang="en-US" sz="1866" b="0" i="0" u="none" strike="noStrike" kern="1200" cap="none" spc="0" normalizeH="0" baseline="0" noProof="0">
              <a:ln>
                <a:noFill/>
              </a:ln>
              <a:solidFill>
                <a:srgbClr val="272727"/>
              </a:solidFill>
              <a:effectLst/>
              <a:uLnTx/>
              <a:uFillTx/>
              <a:latin typeface="Poppins"/>
              <a:ea typeface="+mn-ea"/>
              <a:cs typeface="+mn-cs"/>
            </a:endParaRPr>
          </a:p>
        </p:txBody>
      </p:sp>
      <p:grpSp>
        <p:nvGrpSpPr>
          <p:cNvPr id="3" name="Group 3"/>
          <p:cNvGrpSpPr/>
          <p:nvPr/>
        </p:nvGrpSpPr>
        <p:grpSpPr>
          <a:xfrm>
            <a:off x="433480" y="-421956"/>
            <a:ext cx="2057400" cy="1107756"/>
            <a:chOff x="0" y="0"/>
            <a:chExt cx="812800" cy="437632"/>
          </a:xfrm>
        </p:grpSpPr>
        <p:sp>
          <p:nvSpPr>
            <p:cNvPr id="4" name="Freeform 4"/>
            <p:cNvSpPr/>
            <p:nvPr/>
          </p:nvSpPr>
          <p:spPr>
            <a:xfrm>
              <a:off x="0" y="0"/>
              <a:ext cx="812800" cy="437632"/>
            </a:xfrm>
            <a:custGeom>
              <a:avLst/>
              <a:gdLst/>
              <a:ahLst/>
              <a:cxnLst/>
              <a:rect l="l" t="t" r="r" b="b"/>
              <a:pathLst>
                <a:path w="812800" h="437632">
                  <a:moveTo>
                    <a:pt x="0" y="0"/>
                  </a:moveTo>
                  <a:lnTo>
                    <a:pt x="812800" y="0"/>
                  </a:lnTo>
                  <a:lnTo>
                    <a:pt x="812800" y="437632"/>
                  </a:lnTo>
                  <a:lnTo>
                    <a:pt x="0" y="437632"/>
                  </a:lnTo>
                  <a:close/>
                </a:path>
              </a:pathLst>
            </a:custGeom>
            <a:solidFill>
              <a:srgbClr val="272727"/>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812800" cy="475732"/>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9339310" y="2459386"/>
            <a:ext cx="3494048" cy="1981477"/>
            <a:chOff x="0" y="0"/>
            <a:chExt cx="1305905" cy="782806"/>
          </a:xfrm>
        </p:grpSpPr>
        <p:sp>
          <p:nvSpPr>
            <p:cNvPr id="7" name="Freeform 7"/>
            <p:cNvSpPr/>
            <p:nvPr/>
          </p:nvSpPr>
          <p:spPr>
            <a:xfrm>
              <a:off x="0" y="0"/>
              <a:ext cx="1305905" cy="782806"/>
            </a:xfrm>
            <a:custGeom>
              <a:avLst/>
              <a:gdLst/>
              <a:ahLst/>
              <a:cxnLst/>
              <a:rect l="l" t="t" r="r" b="b"/>
              <a:pathLst>
                <a:path w="1305905" h="782806">
                  <a:moveTo>
                    <a:pt x="0" y="0"/>
                  </a:moveTo>
                  <a:lnTo>
                    <a:pt x="1305905" y="0"/>
                  </a:lnTo>
                  <a:lnTo>
                    <a:pt x="1305905" y="782806"/>
                  </a:lnTo>
                  <a:lnTo>
                    <a:pt x="0" y="782806"/>
                  </a:lnTo>
                  <a:close/>
                </a:path>
              </a:pathLst>
            </a:custGeom>
            <a:solidFill>
              <a:srgbClr val="272727"/>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38100"/>
              <a:ext cx="1305905" cy="820906"/>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p:cNvSpPr/>
          <p:nvPr/>
        </p:nvSpPr>
        <p:spPr>
          <a:xfrm>
            <a:off x="9652881" y="2660210"/>
            <a:ext cx="2442039" cy="1537580"/>
          </a:xfrm>
          <a:custGeom>
            <a:avLst/>
            <a:gdLst/>
            <a:ahLst/>
            <a:cxnLst/>
            <a:rect l="l" t="t" r="r" b="b"/>
            <a:pathLst>
              <a:path w="3663058" h="2306370">
                <a:moveTo>
                  <a:pt x="0" y="0"/>
                </a:moveTo>
                <a:lnTo>
                  <a:pt x="3663058" y="0"/>
                </a:lnTo>
                <a:lnTo>
                  <a:pt x="3663058" y="2306370"/>
                </a:lnTo>
                <a:lnTo>
                  <a:pt x="0" y="2306370"/>
                </a:lnTo>
                <a:lnTo>
                  <a:pt x="0" y="0"/>
                </a:lnTo>
                <a:close/>
              </a:path>
            </a:pathLst>
          </a:custGeom>
          <a:blipFill>
            <a:blip r:embed="rId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2449275" y="228600"/>
            <a:ext cx="7592785" cy="423193"/>
          </a:xfrm>
          <a:prstGeom prst="rect">
            <a:avLst/>
          </a:prstGeom>
        </p:spPr>
        <p:txBody>
          <a:bodyPr lIns="0" tIns="0" rIns="0" bIns="0" rtlCol="0" anchor="t">
            <a:spAutoFit/>
          </a:bodyPr>
          <a:lstStyle/>
          <a:p>
            <a:pPr marL="0" marR="0" lvl="0" indent="0" algn="ctr"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JPA Models for Biomass Utilization</a:t>
            </a:r>
          </a:p>
        </p:txBody>
      </p:sp>
      <p:sp>
        <p:nvSpPr>
          <p:cNvPr id="11" name="TextBox 11"/>
          <p:cNvSpPr txBox="1"/>
          <p:nvPr/>
        </p:nvSpPr>
        <p:spPr>
          <a:xfrm>
            <a:off x="530075" y="1846750"/>
            <a:ext cx="3395571" cy="350802"/>
          </a:xfrm>
          <a:prstGeom prst="rect">
            <a:avLst/>
          </a:prstGeom>
        </p:spPr>
        <p:txBody>
          <a:bodyPr lIns="0" tIns="0" rIns="0" bIns="0" rtlCol="0" anchor="t">
            <a:spAutoFit/>
          </a:bodyPr>
          <a:lstStyle/>
          <a:p>
            <a:pPr marL="0" marR="0" lvl="0" indent="0" algn="ctr" defTabSz="609630" rtl="0" eaLnBrk="1" fontAlgn="auto" latinLnBrk="0" hangingPunct="1">
              <a:lnSpc>
                <a:spcPts val="2987"/>
              </a:lnSpc>
              <a:spcBef>
                <a:spcPct val="0"/>
              </a:spcBef>
              <a:spcAft>
                <a:spcPts val="0"/>
              </a:spcAft>
              <a:buClrTx/>
              <a:buSzTx/>
              <a:buFontTx/>
              <a:buNone/>
              <a:tabLst/>
              <a:defRPr/>
            </a:pPr>
            <a:r>
              <a:rPr kumimoji="0" lang="en-US" sz="2133" b="0" i="0" u="none" strike="noStrike" kern="1200" cap="none" spc="0" normalizeH="0" baseline="0" noProof="0">
                <a:ln>
                  <a:noFill/>
                </a:ln>
                <a:solidFill>
                  <a:srgbClr val="272727"/>
                </a:solidFill>
                <a:effectLst/>
                <a:uLnTx/>
                <a:uFillTx/>
                <a:latin typeface="Poppins Bold"/>
                <a:ea typeface="+mn-ea"/>
                <a:cs typeface="+mn-cs"/>
              </a:rPr>
              <a:t>Local Government JPA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BDDD1"/>
        </a:solidFill>
        <a:effectLst/>
      </p:bgPr>
    </p:bg>
    <p:spTree>
      <p:nvGrpSpPr>
        <p:cNvPr id="1" name=""/>
        <p:cNvGrpSpPr/>
        <p:nvPr/>
      </p:nvGrpSpPr>
      <p:grpSpPr>
        <a:xfrm>
          <a:off x="0" y="0"/>
          <a:ext cx="0" cy="0"/>
          <a:chOff x="0" y="0"/>
          <a:chExt cx="0" cy="0"/>
        </a:xfrm>
      </p:grpSpPr>
      <p:sp>
        <p:nvSpPr>
          <p:cNvPr id="2" name="Freeform 2"/>
          <p:cNvSpPr/>
          <p:nvPr/>
        </p:nvSpPr>
        <p:spPr>
          <a:xfrm>
            <a:off x="7189463" y="3557684"/>
            <a:ext cx="4953570" cy="3300316"/>
          </a:xfrm>
          <a:custGeom>
            <a:avLst/>
            <a:gdLst/>
            <a:ahLst/>
            <a:cxnLst/>
            <a:rect l="l" t="t" r="r" b="b"/>
            <a:pathLst>
              <a:path w="7430355" h="4950474">
                <a:moveTo>
                  <a:pt x="0" y="0"/>
                </a:moveTo>
                <a:lnTo>
                  <a:pt x="7430355" y="0"/>
                </a:lnTo>
                <a:lnTo>
                  <a:pt x="7430355" y="4950474"/>
                </a:lnTo>
                <a:lnTo>
                  <a:pt x="0" y="4950474"/>
                </a:lnTo>
                <a:lnTo>
                  <a:pt x="0" y="0"/>
                </a:lnTo>
                <a:close/>
              </a:path>
            </a:pathLst>
          </a:custGeom>
          <a:blipFill>
            <a:blip r:embed="rId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474602" y="5714954"/>
            <a:ext cx="4174461" cy="801497"/>
          </a:xfrm>
          <a:custGeom>
            <a:avLst/>
            <a:gdLst/>
            <a:ahLst/>
            <a:cxnLst/>
            <a:rect l="l" t="t" r="r" b="b"/>
            <a:pathLst>
              <a:path w="6261692" h="1202245">
                <a:moveTo>
                  <a:pt x="0" y="0"/>
                </a:moveTo>
                <a:lnTo>
                  <a:pt x="6261692" y="0"/>
                </a:lnTo>
                <a:lnTo>
                  <a:pt x="6261692" y="1202245"/>
                </a:lnTo>
                <a:lnTo>
                  <a:pt x="0" y="1202245"/>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9893567" y="-650788"/>
            <a:ext cx="2057400" cy="1382793"/>
            <a:chOff x="0" y="0"/>
            <a:chExt cx="812800" cy="546289"/>
          </a:xfrm>
        </p:grpSpPr>
        <p:sp>
          <p:nvSpPr>
            <p:cNvPr id="5" name="Freeform 5"/>
            <p:cNvSpPr/>
            <p:nvPr/>
          </p:nvSpPr>
          <p:spPr>
            <a:xfrm>
              <a:off x="0" y="0"/>
              <a:ext cx="812800" cy="546289"/>
            </a:xfrm>
            <a:custGeom>
              <a:avLst/>
              <a:gdLst/>
              <a:ahLst/>
              <a:cxnLst/>
              <a:rect l="l" t="t" r="r" b="b"/>
              <a:pathLst>
                <a:path w="812800" h="546289">
                  <a:moveTo>
                    <a:pt x="0" y="0"/>
                  </a:moveTo>
                  <a:lnTo>
                    <a:pt x="812800" y="0"/>
                  </a:lnTo>
                  <a:lnTo>
                    <a:pt x="812800" y="546289"/>
                  </a:lnTo>
                  <a:lnTo>
                    <a:pt x="0" y="546289"/>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0" y="-38100"/>
              <a:ext cx="812800" cy="584389"/>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63703" y="5056330"/>
            <a:ext cx="5427465" cy="303025"/>
            <a:chOff x="0" y="0"/>
            <a:chExt cx="2144184" cy="119713"/>
          </a:xfrm>
        </p:grpSpPr>
        <p:sp>
          <p:nvSpPr>
            <p:cNvPr id="8" name="Freeform 8"/>
            <p:cNvSpPr/>
            <p:nvPr/>
          </p:nvSpPr>
          <p:spPr>
            <a:xfrm>
              <a:off x="0" y="0"/>
              <a:ext cx="2144184" cy="119713"/>
            </a:xfrm>
            <a:custGeom>
              <a:avLst/>
              <a:gdLst/>
              <a:ahLst/>
              <a:cxnLst/>
              <a:rect l="l" t="t" r="r" b="b"/>
              <a:pathLst>
                <a:path w="2144184" h="119713">
                  <a:moveTo>
                    <a:pt x="0" y="0"/>
                  </a:moveTo>
                  <a:lnTo>
                    <a:pt x="2144184" y="0"/>
                  </a:lnTo>
                  <a:lnTo>
                    <a:pt x="2144184" y="119713"/>
                  </a:lnTo>
                  <a:lnTo>
                    <a:pt x="0" y="119713"/>
                  </a:lnTo>
                  <a:close/>
                </a:path>
              </a:pathLst>
            </a:custGeom>
            <a:solidFill>
              <a:srgbClr val="1F501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2144184" cy="157813"/>
            </a:xfrm>
            <a:prstGeom prst="rect">
              <a:avLst/>
            </a:prstGeom>
          </p:spPr>
          <p:txBody>
            <a:bodyPr lIns="33867" tIns="33867" rIns="33867" bIns="33867" rtlCol="0" anchor="ctr"/>
            <a:lstStyle/>
            <a:p>
              <a:pPr marL="0" marR="0" lvl="0" indent="0" algn="ctr" defTabSz="609630" rtl="0" eaLnBrk="1" fontAlgn="auto" latinLnBrk="0" hangingPunct="1">
                <a:lnSpc>
                  <a:spcPts val="1867"/>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308178" y="1444159"/>
            <a:ext cx="10197621" cy="2352888"/>
          </a:xfrm>
          <a:prstGeom prst="rect">
            <a:avLst/>
          </a:prstGeom>
        </p:spPr>
        <p:txBody>
          <a:bodyPr lIns="0" tIns="0" rIns="0" bIns="0" rtlCol="0" anchor="t">
            <a:spAutoFit/>
          </a:bodyPr>
          <a:lstStyle/>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JPA focused on fuel treatment and biomass utilization​</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Set up to provide for fuel reduction projects and home hardening​</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Comprised of fire districts and potentially CAL FIRE​</a:t>
            </a:r>
          </a:p>
          <a:p>
            <a:pPr marL="403032" marR="0" lvl="1" indent="-201516" algn="just" defTabSz="609630" rtl="0" eaLnBrk="1" fontAlgn="auto" latinLnBrk="0" hangingPunct="1">
              <a:lnSpc>
                <a:spcPts val="3061"/>
              </a:lnSpc>
              <a:spcBef>
                <a:spcPts val="0"/>
              </a:spcBef>
              <a:spcAft>
                <a:spcPts val="0"/>
              </a:spcAft>
              <a:buClrTx/>
              <a:buSzTx/>
              <a:buFont typeface="Arial"/>
              <a:buChar char="•"/>
              <a:tabLst/>
              <a:defRPr/>
            </a:pPr>
            <a:r>
              <a:rPr kumimoji="0" lang="en-US" sz="1866" b="0" i="0" u="none" strike="noStrike" kern="1200" cap="none" spc="0" normalizeH="0" baseline="0" noProof="0">
                <a:ln>
                  <a:noFill/>
                </a:ln>
                <a:solidFill>
                  <a:srgbClr val="272727"/>
                </a:solidFill>
                <a:effectLst/>
                <a:uLnTx/>
                <a:uFillTx/>
                <a:latin typeface="Poppins"/>
                <a:ea typeface="+mn-ea"/>
                <a:cs typeface="+mn-cs"/>
              </a:rPr>
              <a:t>Requires careful tax strategy, voter communication, and strong local fire agency involvement</a:t>
            </a:r>
          </a:p>
          <a:p>
            <a:pPr marL="0" marR="0" lvl="0" indent="0" algn="just" defTabSz="609630" rtl="0" eaLnBrk="1" fontAlgn="auto" latinLnBrk="0" hangingPunct="1">
              <a:lnSpc>
                <a:spcPts val="3061"/>
              </a:lnSpc>
              <a:spcBef>
                <a:spcPts val="0"/>
              </a:spcBef>
              <a:spcAft>
                <a:spcPts val="0"/>
              </a:spcAft>
              <a:buClrTx/>
              <a:buSzTx/>
              <a:buFontTx/>
              <a:buNone/>
              <a:tabLst/>
              <a:defRPr/>
            </a:pPr>
            <a:endParaRPr kumimoji="0" lang="en-US" sz="1866" b="0" i="0" u="none" strike="noStrike" kern="1200" cap="none" spc="0" normalizeH="0" baseline="0" noProof="0">
              <a:ln>
                <a:noFill/>
              </a:ln>
              <a:solidFill>
                <a:srgbClr val="272727"/>
              </a:solidFill>
              <a:effectLst/>
              <a:uLnTx/>
              <a:uFillTx/>
              <a:latin typeface="Poppins"/>
              <a:ea typeface="+mn-ea"/>
              <a:cs typeface="+mn-cs"/>
            </a:endParaRPr>
          </a:p>
        </p:txBody>
      </p:sp>
      <p:sp>
        <p:nvSpPr>
          <p:cNvPr id="11" name="TextBox 11"/>
          <p:cNvSpPr txBox="1"/>
          <p:nvPr/>
        </p:nvSpPr>
        <p:spPr>
          <a:xfrm>
            <a:off x="2449275" y="228600"/>
            <a:ext cx="7592785" cy="423193"/>
          </a:xfrm>
          <a:prstGeom prst="rect">
            <a:avLst/>
          </a:prstGeom>
        </p:spPr>
        <p:txBody>
          <a:bodyPr lIns="0" tIns="0" rIns="0" bIns="0" rtlCol="0" anchor="t">
            <a:spAutoFit/>
          </a:bodyPr>
          <a:lstStyle/>
          <a:p>
            <a:pPr marL="0" marR="0" lvl="0" indent="0" algn="ctr" defTabSz="609630" rtl="0" eaLnBrk="1" fontAlgn="auto" latinLnBrk="0" hangingPunct="1">
              <a:lnSpc>
                <a:spcPts val="3300"/>
              </a:lnSpc>
              <a:spcBef>
                <a:spcPts val="0"/>
              </a:spcBef>
              <a:spcAft>
                <a:spcPts val="0"/>
              </a:spcAft>
              <a:buClrTx/>
              <a:buSzTx/>
              <a:buFontTx/>
              <a:buNone/>
              <a:tabLst/>
              <a:defRPr/>
            </a:pPr>
            <a:r>
              <a:rPr kumimoji="0" lang="en-US" sz="3000" b="0" i="0" u="none" strike="noStrike" kern="1200" cap="none" spc="0" normalizeH="0" baseline="0" noProof="0">
                <a:ln>
                  <a:noFill/>
                </a:ln>
                <a:solidFill>
                  <a:srgbClr val="272727"/>
                </a:solidFill>
                <a:effectLst/>
                <a:uLnTx/>
                <a:uFillTx/>
                <a:latin typeface="Poppins Semi-Bold"/>
                <a:ea typeface="+mn-ea"/>
                <a:cs typeface="+mn-cs"/>
              </a:rPr>
              <a:t>JPA Models for Biomass Utilization</a:t>
            </a:r>
          </a:p>
        </p:txBody>
      </p:sp>
      <p:sp>
        <p:nvSpPr>
          <p:cNvPr id="12" name="TextBox 12"/>
          <p:cNvSpPr txBox="1"/>
          <p:nvPr/>
        </p:nvSpPr>
        <p:spPr>
          <a:xfrm>
            <a:off x="474602" y="986898"/>
            <a:ext cx="4151409" cy="350802"/>
          </a:xfrm>
          <a:prstGeom prst="rect">
            <a:avLst/>
          </a:prstGeom>
        </p:spPr>
        <p:txBody>
          <a:bodyPr lIns="0" tIns="0" rIns="0" bIns="0" rtlCol="0" anchor="t">
            <a:spAutoFit/>
          </a:bodyPr>
          <a:lstStyle/>
          <a:p>
            <a:pPr marL="0" marR="0" lvl="0" indent="0" algn="ctr" defTabSz="609630" rtl="0" eaLnBrk="1" fontAlgn="auto" latinLnBrk="0" hangingPunct="1">
              <a:lnSpc>
                <a:spcPts val="2987"/>
              </a:lnSpc>
              <a:spcBef>
                <a:spcPct val="0"/>
              </a:spcBef>
              <a:spcAft>
                <a:spcPts val="0"/>
              </a:spcAft>
              <a:buClrTx/>
              <a:buSzTx/>
              <a:buFontTx/>
              <a:buNone/>
              <a:tabLst/>
              <a:defRPr/>
            </a:pPr>
            <a:r>
              <a:rPr kumimoji="0" lang="en-US" sz="2133" b="0" i="0" u="none" strike="noStrike" kern="1200" cap="none" spc="0" normalizeH="0" baseline="0" noProof="0">
                <a:ln>
                  <a:noFill/>
                </a:ln>
                <a:solidFill>
                  <a:srgbClr val="272727"/>
                </a:solidFill>
                <a:effectLst/>
                <a:uLnTx/>
                <a:uFillTx/>
                <a:latin typeface="Poppins Bold"/>
                <a:ea typeface="+mn-ea"/>
                <a:cs typeface="+mn-cs"/>
              </a:rPr>
              <a:t>Wildfire Prevention Authority</a:t>
            </a:r>
          </a:p>
        </p:txBody>
      </p:sp>
      <p:sp>
        <p:nvSpPr>
          <p:cNvPr id="13" name="Freeform 13"/>
          <p:cNvSpPr/>
          <p:nvPr/>
        </p:nvSpPr>
        <p:spPr>
          <a:xfrm>
            <a:off x="7189463" y="6475284"/>
            <a:ext cx="222454" cy="382717"/>
          </a:xfrm>
          <a:custGeom>
            <a:avLst/>
            <a:gdLst/>
            <a:ahLst/>
            <a:cxnLst/>
            <a:rect l="l" t="t" r="r" b="b"/>
            <a:pathLst>
              <a:path w="333681" h="574075">
                <a:moveTo>
                  <a:pt x="0" y="0"/>
                </a:moveTo>
                <a:lnTo>
                  <a:pt x="333681" y="0"/>
                </a:lnTo>
                <a:lnTo>
                  <a:pt x="333681" y="574075"/>
                </a:lnTo>
                <a:lnTo>
                  <a:pt x="0" y="574075"/>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C302FF-2F9B-73F6-D8BE-B959F481A9E9}"/>
              </a:ext>
            </a:extLst>
          </p:cNvPr>
          <p:cNvSpPr>
            <a:spLocks noGrp="1"/>
          </p:cNvSpPr>
          <p:nvPr>
            <p:ph type="title"/>
          </p:nvPr>
        </p:nvSpPr>
        <p:spPr/>
        <p:txBody>
          <a:bodyPr/>
          <a:lstStyle/>
          <a:p>
            <a:r>
              <a:rPr lang="en-US" dirty="0"/>
              <a:t>Funding Options for New Joint Powers Agreement or Authority</a:t>
            </a:r>
          </a:p>
        </p:txBody>
      </p:sp>
      <p:sp>
        <p:nvSpPr>
          <p:cNvPr id="5" name="Text Placeholder 4">
            <a:extLst>
              <a:ext uri="{FF2B5EF4-FFF2-40B4-BE49-F238E27FC236}">
                <a16:creationId xmlns:a16="http://schemas.microsoft.com/office/drawing/2014/main" id="{BE9F6DD6-FF06-63DD-A430-88AA72425E82}"/>
              </a:ext>
            </a:extLst>
          </p:cNvPr>
          <p:cNvSpPr>
            <a:spLocks noGrp="1"/>
          </p:cNvSpPr>
          <p:nvPr>
            <p:ph type="body" idx="1"/>
          </p:nvPr>
        </p:nvSpPr>
        <p:spPr/>
        <p:txBody>
          <a:bodyPr/>
          <a:lstStyle/>
          <a:p>
            <a:r>
              <a:rPr lang="en-US" dirty="0"/>
              <a:t>Presented by Amy Lapin, Economic &amp; Planning Systems, Inc.</a:t>
            </a:r>
          </a:p>
        </p:txBody>
      </p:sp>
    </p:spTree>
    <p:extLst>
      <p:ext uri="{BB962C8B-B14F-4D97-AF65-F5344CB8AC3E}">
        <p14:creationId xmlns:p14="http://schemas.microsoft.com/office/powerpoint/2010/main" val="3951301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B1E-AFB1-1299-FB6C-C33D18AADB79}"/>
              </a:ext>
            </a:extLst>
          </p:cNvPr>
          <p:cNvSpPr>
            <a:spLocks noGrp="1"/>
          </p:cNvSpPr>
          <p:nvPr>
            <p:ph type="title"/>
          </p:nvPr>
        </p:nvSpPr>
        <p:spPr/>
        <p:txBody>
          <a:bodyPr/>
          <a:lstStyle/>
          <a:p>
            <a:r>
              <a:rPr lang="en-US" sz="4000" dirty="0"/>
              <a:t>New JPA Funding/Finance Powers</a:t>
            </a:r>
          </a:p>
        </p:txBody>
      </p:sp>
      <p:sp>
        <p:nvSpPr>
          <p:cNvPr id="3" name="Content Placeholder 2">
            <a:extLst>
              <a:ext uri="{FF2B5EF4-FFF2-40B4-BE49-F238E27FC236}">
                <a16:creationId xmlns:a16="http://schemas.microsoft.com/office/drawing/2014/main" id="{41B8DD0C-4DFF-4BAE-C6CF-3B638E363595}"/>
              </a:ext>
            </a:extLst>
          </p:cNvPr>
          <p:cNvSpPr>
            <a:spLocks noGrp="1"/>
          </p:cNvSpPr>
          <p:nvPr>
            <p:ph idx="1"/>
          </p:nvPr>
        </p:nvSpPr>
        <p:spPr>
          <a:xfrm>
            <a:off x="1103312" y="1616765"/>
            <a:ext cx="9404723" cy="4631635"/>
          </a:xfrm>
        </p:spPr>
        <p:txBody>
          <a:bodyPr>
            <a:normAutofit lnSpcReduction="10000"/>
          </a:bodyPr>
          <a:lstStyle/>
          <a:p>
            <a:r>
              <a:rPr lang="en-US" sz="2400" b="1" dirty="0"/>
              <a:t>Funding sources </a:t>
            </a:r>
            <a:r>
              <a:rPr lang="en-US" sz="2400" dirty="0"/>
              <a:t>and </a:t>
            </a:r>
            <a:r>
              <a:rPr lang="en-US" sz="2400" b="1" dirty="0"/>
              <a:t>financing mechanisms</a:t>
            </a:r>
            <a:r>
              <a:rPr lang="en-US" sz="2400" dirty="0"/>
              <a:t> available to carry out the purposes of a new </a:t>
            </a:r>
            <a:r>
              <a:rPr lang="en-US" sz="2400" b="1" dirty="0"/>
              <a:t>Joint Powers Authority </a:t>
            </a:r>
            <a:r>
              <a:rPr lang="en-US" sz="2400" dirty="0"/>
              <a:t>composed of cities, counties, and special districts:</a:t>
            </a:r>
          </a:p>
          <a:p>
            <a:pPr marL="914406" lvl="1" indent="-457200">
              <a:buFont typeface="+mj-lt"/>
              <a:buAutoNum type="arabicPeriod"/>
            </a:pPr>
            <a:r>
              <a:rPr lang="en-US" sz="2000" dirty="0"/>
              <a:t>Member agency contributions</a:t>
            </a:r>
          </a:p>
          <a:p>
            <a:pPr marL="914406" lvl="1" indent="-457200">
              <a:buFont typeface="+mj-lt"/>
              <a:buAutoNum type="arabicPeriod"/>
            </a:pPr>
            <a:r>
              <a:rPr lang="en-US" sz="2000" dirty="0"/>
              <a:t>Gifts and grants</a:t>
            </a:r>
          </a:p>
          <a:p>
            <a:pPr marL="914406" lvl="1" indent="-457200">
              <a:buFont typeface="+mj-lt"/>
              <a:buAutoNum type="arabicPeriod"/>
            </a:pPr>
            <a:r>
              <a:rPr lang="en-US" sz="2000" dirty="0"/>
              <a:t>Charges for services </a:t>
            </a:r>
          </a:p>
          <a:p>
            <a:pPr marL="914406" lvl="1" indent="-457200">
              <a:buFont typeface="+mj-lt"/>
              <a:buAutoNum type="arabicPeriod"/>
            </a:pPr>
            <a:r>
              <a:rPr lang="en-US" sz="2000" dirty="0"/>
              <a:t>Enterprise revenues</a:t>
            </a:r>
          </a:p>
          <a:p>
            <a:pPr marL="914406" lvl="1" indent="-457200">
              <a:buFont typeface="+mj-lt"/>
              <a:buAutoNum type="arabicPeriod"/>
            </a:pPr>
            <a:r>
              <a:rPr lang="en-US" sz="2000" dirty="0"/>
              <a:t>Local funding measures (taxes and assessments)</a:t>
            </a:r>
          </a:p>
          <a:p>
            <a:pPr marL="914406" lvl="1" indent="-457200">
              <a:buFont typeface="+mj-lt"/>
              <a:buAutoNum type="arabicPeriod"/>
            </a:pPr>
            <a:r>
              <a:rPr lang="en-US" sz="2000" dirty="0"/>
              <a:t>Passive income</a:t>
            </a:r>
          </a:p>
          <a:p>
            <a:pPr marL="914406" lvl="1" indent="-457200">
              <a:buFont typeface="+mj-lt"/>
              <a:buAutoNum type="arabicPeriod"/>
            </a:pPr>
            <a:r>
              <a:rPr lang="en-US" sz="2000" dirty="0"/>
              <a:t>Tax increment financing (TIF)</a:t>
            </a:r>
          </a:p>
          <a:p>
            <a:pPr marL="914406" lvl="1" indent="-457200">
              <a:buFont typeface="+mj-lt"/>
              <a:buAutoNum type="arabicPeriod"/>
            </a:pPr>
            <a:r>
              <a:rPr lang="en-US" sz="2000" dirty="0"/>
              <a:t>Bond issuances (debt financing)</a:t>
            </a:r>
          </a:p>
          <a:p>
            <a:endParaRPr lang="en-US" dirty="0"/>
          </a:p>
          <a:p>
            <a:endParaRPr lang="en-US" dirty="0"/>
          </a:p>
        </p:txBody>
      </p:sp>
    </p:spTree>
    <p:extLst>
      <p:ext uri="{BB962C8B-B14F-4D97-AF65-F5344CB8AC3E}">
        <p14:creationId xmlns:p14="http://schemas.microsoft.com/office/powerpoint/2010/main" val="926774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B1E-AFB1-1299-FB6C-C33D18AADB79}"/>
              </a:ext>
            </a:extLst>
          </p:cNvPr>
          <p:cNvSpPr>
            <a:spLocks noGrp="1"/>
          </p:cNvSpPr>
          <p:nvPr>
            <p:ph type="title"/>
          </p:nvPr>
        </p:nvSpPr>
        <p:spPr/>
        <p:txBody>
          <a:bodyPr/>
          <a:lstStyle/>
          <a:p>
            <a:r>
              <a:rPr lang="en-US" sz="4000" dirty="0"/>
              <a:t>Funding/Finance Options Summary</a:t>
            </a:r>
          </a:p>
        </p:txBody>
      </p:sp>
      <p:pic>
        <p:nvPicPr>
          <p:cNvPr id="3" name="Picture 2">
            <a:extLst>
              <a:ext uri="{FF2B5EF4-FFF2-40B4-BE49-F238E27FC236}">
                <a16:creationId xmlns:a16="http://schemas.microsoft.com/office/drawing/2014/main" id="{6E534216-A4A4-507E-8EB6-D2BE2B1C54FF}"/>
              </a:ext>
            </a:extLst>
          </p:cNvPr>
          <p:cNvPicPr>
            <a:picLocks noChangeAspect="1"/>
          </p:cNvPicPr>
          <p:nvPr/>
        </p:nvPicPr>
        <p:blipFill>
          <a:blip r:embed="rId3"/>
          <a:stretch>
            <a:fillRect/>
          </a:stretch>
        </p:blipFill>
        <p:spPr>
          <a:xfrm>
            <a:off x="1395730" y="1219238"/>
            <a:ext cx="9286771" cy="5545995"/>
          </a:xfrm>
          <a:prstGeom prst="rect">
            <a:avLst/>
          </a:prstGeom>
        </p:spPr>
      </p:pic>
    </p:spTree>
    <p:extLst>
      <p:ext uri="{BB962C8B-B14F-4D97-AF65-F5344CB8AC3E}">
        <p14:creationId xmlns:p14="http://schemas.microsoft.com/office/powerpoint/2010/main" val="1898066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AA93-0163-5A76-AF42-2870F6F3327E}"/>
              </a:ext>
            </a:extLst>
          </p:cNvPr>
          <p:cNvSpPr>
            <a:spLocks noGrp="1"/>
          </p:cNvSpPr>
          <p:nvPr>
            <p:ph type="title"/>
          </p:nvPr>
        </p:nvSpPr>
        <p:spPr/>
        <p:txBody>
          <a:bodyPr/>
          <a:lstStyle/>
          <a:p>
            <a:r>
              <a:rPr lang="en-US" dirty="0"/>
              <a:t>Municipal Bond Issuances</a:t>
            </a:r>
          </a:p>
        </p:txBody>
      </p:sp>
      <p:sp>
        <p:nvSpPr>
          <p:cNvPr id="3" name="Content Placeholder 2">
            <a:extLst>
              <a:ext uri="{FF2B5EF4-FFF2-40B4-BE49-F238E27FC236}">
                <a16:creationId xmlns:a16="http://schemas.microsoft.com/office/drawing/2014/main" id="{0E505C68-BE56-0A37-D2E4-04F754A15392}"/>
              </a:ext>
            </a:extLst>
          </p:cNvPr>
          <p:cNvSpPr>
            <a:spLocks noGrp="1"/>
          </p:cNvSpPr>
          <p:nvPr>
            <p:ph idx="1"/>
          </p:nvPr>
        </p:nvSpPr>
        <p:spPr>
          <a:xfrm>
            <a:off x="1104297" y="1298713"/>
            <a:ext cx="9961268" cy="5340626"/>
          </a:xfrm>
        </p:spPr>
        <p:txBody>
          <a:bodyPr>
            <a:normAutofit lnSpcReduction="10000"/>
          </a:bodyPr>
          <a:lstStyle/>
          <a:p>
            <a:r>
              <a:rPr lang="en-US" dirty="0"/>
              <a:t>Issuing municipal bonds provides an opportunity to raise upfront capital by selling debt securities to investors</a:t>
            </a:r>
          </a:p>
          <a:p>
            <a:pPr lvl="1"/>
            <a:r>
              <a:rPr lang="en-US" dirty="0"/>
              <a:t>General obligation bond; revenue bond; CFD bond; EIFD/CRD bond</a:t>
            </a:r>
          </a:p>
          <a:p>
            <a:r>
              <a:rPr lang="en-US" dirty="0"/>
              <a:t>Debt repayment must be supported by a stable, annual revenue source:</a:t>
            </a:r>
          </a:p>
          <a:p>
            <a:pPr lvl="1"/>
            <a:r>
              <a:rPr lang="en-US" dirty="0"/>
              <a:t>Property and sales tax revenue</a:t>
            </a:r>
          </a:p>
          <a:p>
            <a:pPr lvl="1"/>
            <a:r>
              <a:rPr lang="en-US" dirty="0"/>
              <a:t>Special tax revenue</a:t>
            </a:r>
          </a:p>
          <a:p>
            <a:pPr lvl="1"/>
            <a:r>
              <a:rPr lang="en-US" dirty="0"/>
              <a:t>Tax increment revenue</a:t>
            </a:r>
          </a:p>
          <a:p>
            <a:r>
              <a:rPr lang="en-US" dirty="0"/>
              <a:t>Voter approval is required for GO Bond; other types of bonds can be authorized by municipal ordinance</a:t>
            </a:r>
          </a:p>
          <a:p>
            <a:r>
              <a:rPr lang="en-US" dirty="0"/>
              <a:t>Evaluating financial feasibility and risk is imperative</a:t>
            </a:r>
          </a:p>
          <a:p>
            <a:pPr lvl="1"/>
            <a:r>
              <a:rPr lang="en-US" dirty="0"/>
              <a:t>Municipalities: General Fund impact; cost of issuance can range from 3-20%</a:t>
            </a:r>
          </a:p>
          <a:p>
            <a:pPr lvl="1"/>
            <a:r>
              <a:rPr lang="en-US" dirty="0"/>
              <a:t>Payors: Tax burden constraint (2% test)</a:t>
            </a:r>
          </a:p>
          <a:p>
            <a:pPr lvl="1"/>
            <a:r>
              <a:rPr lang="en-US" dirty="0"/>
              <a:t>Investors and bond counsel: 110-135% debt service coverage ratio; value-to-lien ratio from 3:1 to 4:1</a:t>
            </a:r>
          </a:p>
          <a:p>
            <a:pPr lvl="1"/>
            <a:endParaRPr lang="en-US" dirty="0"/>
          </a:p>
        </p:txBody>
      </p:sp>
    </p:spTree>
    <p:extLst>
      <p:ext uri="{BB962C8B-B14F-4D97-AF65-F5344CB8AC3E}">
        <p14:creationId xmlns:p14="http://schemas.microsoft.com/office/powerpoint/2010/main" val="2802502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B1E-AFB1-1299-FB6C-C33D18AADB79}"/>
              </a:ext>
            </a:extLst>
          </p:cNvPr>
          <p:cNvSpPr>
            <a:spLocks noGrp="1"/>
          </p:cNvSpPr>
          <p:nvPr>
            <p:ph type="title"/>
          </p:nvPr>
        </p:nvSpPr>
        <p:spPr/>
        <p:txBody>
          <a:bodyPr/>
          <a:lstStyle/>
          <a:p>
            <a:r>
              <a:rPr lang="en-US" sz="4000" dirty="0"/>
              <a:t>Phased Funding Strategy</a:t>
            </a:r>
          </a:p>
        </p:txBody>
      </p:sp>
      <p:pic>
        <p:nvPicPr>
          <p:cNvPr id="16" name="Picture 15">
            <a:extLst>
              <a:ext uri="{FF2B5EF4-FFF2-40B4-BE49-F238E27FC236}">
                <a16:creationId xmlns:a16="http://schemas.microsoft.com/office/drawing/2014/main" id="{B6FDD6ED-BF16-4D54-C579-F316DBFAAAD4}"/>
              </a:ext>
            </a:extLst>
          </p:cNvPr>
          <p:cNvPicPr>
            <a:picLocks noChangeAspect="1"/>
          </p:cNvPicPr>
          <p:nvPr/>
        </p:nvPicPr>
        <p:blipFill>
          <a:blip r:embed="rId3"/>
          <a:stretch>
            <a:fillRect/>
          </a:stretch>
        </p:blipFill>
        <p:spPr>
          <a:xfrm>
            <a:off x="908864" y="1239804"/>
            <a:ext cx="9939758" cy="5465797"/>
          </a:xfrm>
          <a:prstGeom prst="rect">
            <a:avLst/>
          </a:prstGeom>
        </p:spPr>
      </p:pic>
    </p:spTree>
    <p:extLst>
      <p:ext uri="{BB962C8B-B14F-4D97-AF65-F5344CB8AC3E}">
        <p14:creationId xmlns:p14="http://schemas.microsoft.com/office/powerpoint/2010/main" val="1526062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2B1E-AFB1-1299-FB6C-C33D18AADB79}"/>
              </a:ext>
            </a:extLst>
          </p:cNvPr>
          <p:cNvSpPr>
            <a:spLocks noGrp="1"/>
          </p:cNvSpPr>
          <p:nvPr>
            <p:ph type="title"/>
          </p:nvPr>
        </p:nvSpPr>
        <p:spPr/>
        <p:txBody>
          <a:bodyPr/>
          <a:lstStyle/>
          <a:p>
            <a:r>
              <a:rPr lang="en-US" sz="4000" dirty="0"/>
              <a:t>Considerations and Next Steps</a:t>
            </a:r>
          </a:p>
        </p:txBody>
      </p:sp>
      <p:sp>
        <p:nvSpPr>
          <p:cNvPr id="4" name="Text Placeholder 7">
            <a:extLst>
              <a:ext uri="{FF2B5EF4-FFF2-40B4-BE49-F238E27FC236}">
                <a16:creationId xmlns:a16="http://schemas.microsoft.com/office/drawing/2014/main" id="{E5FD93A9-A468-6D2D-9A98-63A02FA74E07}"/>
              </a:ext>
            </a:extLst>
          </p:cNvPr>
          <p:cNvSpPr>
            <a:spLocks noGrp="1"/>
          </p:cNvSpPr>
          <p:nvPr>
            <p:ph idx="1"/>
          </p:nvPr>
        </p:nvSpPr>
        <p:spPr>
          <a:xfrm>
            <a:off x="1103313" y="1511300"/>
            <a:ext cx="10042525" cy="4737100"/>
          </a:xfrm>
        </p:spPr>
        <p:txBody>
          <a:bodyPr>
            <a:normAutofit lnSpcReduction="10000"/>
          </a:bodyPr>
          <a:lstStyle/>
          <a:p>
            <a:pPr>
              <a:buFont typeface="+mj-lt"/>
              <a:buAutoNum type="arabicPeriod"/>
            </a:pPr>
            <a:r>
              <a:rPr lang="en-US" sz="2400" dirty="0"/>
              <a:t>Finalize the initial member agencies, the mission statement, and key functions. </a:t>
            </a:r>
          </a:p>
          <a:p>
            <a:pPr>
              <a:buFont typeface="+mj-lt"/>
              <a:buAutoNum type="arabicPeriod"/>
            </a:pPr>
            <a:r>
              <a:rPr lang="en-US" sz="2400" dirty="0"/>
              <a:t>Develop the timing and scope of phased annual costs associated with staffing and administering the entity's functions.</a:t>
            </a:r>
          </a:p>
          <a:p>
            <a:pPr>
              <a:buFont typeface="+mj-lt"/>
              <a:buAutoNum type="arabicPeriod"/>
            </a:pPr>
            <a:r>
              <a:rPr lang="en-US" sz="2400" dirty="0"/>
              <a:t>Identify existing staffing capacity and resources at participating agencies.</a:t>
            </a:r>
          </a:p>
          <a:p>
            <a:pPr>
              <a:buFont typeface="+mj-lt"/>
              <a:buAutoNum type="arabicPeriod"/>
            </a:pPr>
            <a:r>
              <a:rPr lang="en-US" sz="2400" dirty="0"/>
              <a:t>Determine the scope of participating agency contributions and additional funding potential from sustainable sources.  </a:t>
            </a:r>
          </a:p>
          <a:p>
            <a:pPr>
              <a:buFont typeface="+mj-lt"/>
              <a:buAutoNum type="arabicPeriod"/>
            </a:pPr>
            <a:r>
              <a:rPr lang="en-US" sz="2400" dirty="0"/>
              <a:t>Identify the financial policies and desired agreements that should guide the new entity.</a:t>
            </a:r>
          </a:p>
          <a:p>
            <a:pPr>
              <a:buFont typeface="+mj-lt"/>
              <a:buAutoNum type="arabicPeriod"/>
            </a:pPr>
            <a:r>
              <a:rPr lang="en-US" sz="2400" dirty="0"/>
              <a:t>Work together to make the new JPA attractive for seed money available by the State and other funding sources.</a:t>
            </a:r>
          </a:p>
        </p:txBody>
      </p:sp>
    </p:spTree>
    <p:extLst>
      <p:ext uri="{BB962C8B-B14F-4D97-AF65-F5344CB8AC3E}">
        <p14:creationId xmlns:p14="http://schemas.microsoft.com/office/powerpoint/2010/main" val="65616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13383</TotalTime>
  <Words>1867</Words>
  <Application>Microsoft Office PowerPoint</Application>
  <PresentationFormat>Widescreen</PresentationFormat>
  <Paragraphs>201</Paragraphs>
  <Slides>22</Slides>
  <Notes>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22</vt:i4>
      </vt:variant>
    </vt:vector>
  </HeadingPairs>
  <TitlesOfParts>
    <vt:vector size="36" baseType="lpstr">
      <vt:lpstr>Arial</vt:lpstr>
      <vt:lpstr>Calibri</vt:lpstr>
      <vt:lpstr>Canva Sans</vt:lpstr>
      <vt:lpstr>Century Gothic</vt:lpstr>
      <vt:lpstr>Glacial Indifference</vt:lpstr>
      <vt:lpstr>Montserrat</vt:lpstr>
      <vt:lpstr>Poppins</vt:lpstr>
      <vt:lpstr>Poppins Bold</vt:lpstr>
      <vt:lpstr>Poppins Semi-Bold</vt:lpstr>
      <vt:lpstr>Verdana</vt:lpstr>
      <vt:lpstr>Wingdings</vt:lpstr>
      <vt:lpstr>Wingdings 3</vt:lpstr>
      <vt:lpstr>Ion</vt:lpstr>
      <vt:lpstr>1_Office Theme</vt:lpstr>
      <vt:lpstr>PowerPoint Presentation</vt:lpstr>
      <vt:lpstr>WATER AGENCY ROLE IN  FOREST HEALTH</vt:lpstr>
      <vt:lpstr>Water Agency Role in Forest Health</vt:lpstr>
      <vt:lpstr>Study Approach</vt:lpstr>
      <vt:lpstr>Results/Key Findings</vt:lpstr>
      <vt:lpstr>Results/Key Findings</vt:lpstr>
      <vt:lpstr>Conclusions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Funding Options for New Joint Powers Agreement or Authority</vt:lpstr>
      <vt:lpstr>New JPA Funding/Finance Powers</vt:lpstr>
      <vt:lpstr>Funding/Finance Options Summary</vt:lpstr>
      <vt:lpstr>Municipal Bond Issuances</vt:lpstr>
      <vt:lpstr>Phased Funding Strategy</vt:lpstr>
      <vt:lpstr>Considerations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 FRAME</dc:title>
  <dc:creator>Clarke Stevenson</dc:creator>
  <cp:lastModifiedBy>Brandon Romano</cp:lastModifiedBy>
  <cp:revision>166</cp:revision>
  <cp:lastPrinted>2022-11-17T22:41:41Z</cp:lastPrinted>
  <dcterms:created xsi:type="dcterms:W3CDTF">2020-12-03T20:38:21Z</dcterms:created>
  <dcterms:modified xsi:type="dcterms:W3CDTF">2024-06-26T00:56:09Z</dcterms:modified>
</cp:coreProperties>
</file>