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4"/>
  </p:notesMasterIdLst>
  <p:sldIdLst>
    <p:sldId id="305" r:id="rId4"/>
    <p:sldId id="256" r:id="rId5"/>
    <p:sldId id="285" r:id="rId6"/>
    <p:sldId id="291" r:id="rId7"/>
    <p:sldId id="299" r:id="rId8"/>
    <p:sldId id="294" r:id="rId9"/>
    <p:sldId id="295" r:id="rId10"/>
    <p:sldId id="296" r:id="rId11"/>
    <p:sldId id="303" r:id="rId12"/>
    <p:sldId id="304" r:id="rId13"/>
    <p:sldId id="290" r:id="rId14"/>
    <p:sldId id="282" r:id="rId15"/>
    <p:sldId id="306" r:id="rId16"/>
    <p:sldId id="258" r:id="rId17"/>
    <p:sldId id="260" r:id="rId18"/>
    <p:sldId id="263" r:id="rId19"/>
    <p:sldId id="269" r:id="rId20"/>
    <p:sldId id="261" r:id="rId21"/>
    <p:sldId id="266" r:id="rId22"/>
    <p:sldId id="30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1ED"/>
    <a:srgbClr val="009BD2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7" autoAdjust="0"/>
    <p:restoredTop sz="75446" autoAdjust="0"/>
  </p:normalViewPr>
  <p:slideViewPr>
    <p:cSldViewPr snapToGrid="0">
      <p:cViewPr varScale="1">
        <p:scale>
          <a:sx n="120" d="100"/>
          <a:sy n="120" d="100"/>
        </p:scale>
        <p:origin x="19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86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85C08-EF1F-45AB-9B8A-79FC59628B9E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368ED-3422-4CD8-B1AE-2FFD8D80E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689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368ED-3422-4CD8-B1AE-2FFD8D80E7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48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368ED-3422-4CD8-B1AE-2FFD8D80E7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2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368ED-3422-4CD8-B1AE-2FFD8D80E7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21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368ED-3422-4CD8-B1AE-2FFD8D80E7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03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368ED-3422-4CD8-B1AE-2FFD8D80E7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24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368ED-3422-4CD8-B1AE-2FFD8D80E7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11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368ED-3422-4CD8-B1AE-2FFD8D80E71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1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368ED-3422-4CD8-B1AE-2FFD8D80E7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587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368ED-3422-4CD8-B1AE-2FFD8D80E71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01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368ED-3422-4CD8-B1AE-2FFD8D80E71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01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368ED-3422-4CD8-B1AE-2FFD8D80E71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61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2CBEE5-6162-4BD1-829F-6BB74E311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Sans" charset="0"/>
                <a:ea typeface="+mn-ea"/>
                <a:sym typeface="GillSans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Sans" charset="0"/>
              <a:ea typeface="+mn-ea"/>
              <a:sym typeface="Gill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079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2CBEE5-6162-4BD1-829F-6BB74E311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Sans" charset="0"/>
                <a:ea typeface="+mn-ea"/>
                <a:sym typeface="GillSans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Sans" charset="0"/>
              <a:ea typeface="+mn-ea"/>
              <a:sym typeface="Gill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8392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2CBEE5-6162-4BD1-829F-6BB74E311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Sans" charset="0"/>
                <a:ea typeface="+mn-ea"/>
                <a:sym typeface="GillSans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Sans" charset="0"/>
              <a:ea typeface="+mn-ea"/>
              <a:sym typeface="Gill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618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E8A78-7EC5-E7A6-6B1D-A9D21A493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48A034-B639-1256-FE50-05B03F8448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81238" y="461963"/>
            <a:ext cx="2986087" cy="22399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76D352-238F-E4C4-3DCD-F87B2573A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040" y="2701766"/>
            <a:ext cx="5608320" cy="6594634"/>
          </a:xfrm>
        </p:spPr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111111"/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AA399-EAAF-05F4-E803-798591E80A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2CBEE5-6162-4BD1-829F-6BB74E311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Sans" charset="0"/>
                <a:ea typeface="+mn-ea"/>
                <a:sym typeface="GillSans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Sans" charset="0"/>
              <a:ea typeface="+mn-ea"/>
              <a:sym typeface="Gill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733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766763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8225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2CBEE5-6162-4BD1-829F-6BB74E311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Sans" charset="0"/>
                <a:ea typeface="+mn-ea"/>
                <a:sym typeface="GillSans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Sans" charset="0"/>
              <a:ea typeface="+mn-ea"/>
              <a:sym typeface="Gill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2001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2CBEE5-6162-4BD1-829F-6BB74E311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Sans" charset="0"/>
                <a:ea typeface="+mn-ea"/>
                <a:sym typeface="GillSans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Sans" charset="0"/>
              <a:ea typeface="+mn-ea"/>
              <a:sym typeface="Gill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630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F52D-50B8-4814-8C55-5754D6FE2572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E78-377D-4850-8DEE-A4B8A053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F52D-50B8-4814-8C55-5754D6FE2572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E78-377D-4850-8DEE-A4B8A053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57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F52D-50B8-4814-8C55-5754D6FE2572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E78-377D-4850-8DEE-A4B8A053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890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F52D-50B8-4814-8C55-5754D6FE2572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E78-377D-4850-8DEE-A4B8A053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487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F52D-50B8-4814-8C55-5754D6FE2572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E78-377D-4850-8DEE-A4B8A053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101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F52D-50B8-4814-8C55-5754D6FE2572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E78-377D-4850-8DEE-A4B8A053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28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F52D-50B8-4814-8C55-5754D6FE2572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E78-377D-4850-8DEE-A4B8A053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3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F52D-50B8-4814-8C55-5754D6FE2572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E78-377D-4850-8DEE-A4B8A053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590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F52D-50B8-4814-8C55-5754D6FE2572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E78-377D-4850-8DEE-A4B8A053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79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F52D-50B8-4814-8C55-5754D6FE2572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E78-377D-4850-8DEE-A4B8A053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8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F52D-50B8-4814-8C55-5754D6FE2572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E78-377D-4850-8DEE-A4B8A053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792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81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244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65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21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91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244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344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53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0816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955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96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805" y="2130848"/>
            <a:ext cx="10364391" cy="147004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9098" y="3886647"/>
            <a:ext cx="8533805" cy="17524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36163794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96" y="274588"/>
            <a:ext cx="10971609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196" y="1600647"/>
            <a:ext cx="10971609" cy="45251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96344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18" y="4406801"/>
            <a:ext cx="10362902" cy="1361777"/>
          </a:xfrm>
          <a:prstGeom prst="rect">
            <a:avLst/>
          </a:prstGeom>
        </p:spPr>
        <p:txBody>
          <a:bodyPr anchor="t"/>
          <a:lstStyle>
            <a:lvl1pPr algn="l">
              <a:defRPr sz="281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18" y="2906613"/>
            <a:ext cx="10362902" cy="150018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6"/>
            </a:lvl1pPr>
            <a:lvl2pPr marL="321457" indent="0">
              <a:buNone/>
              <a:defRPr sz="1266"/>
            </a:lvl2pPr>
            <a:lvl3pPr marL="642915" indent="0">
              <a:buNone/>
              <a:defRPr sz="1125"/>
            </a:lvl3pPr>
            <a:lvl4pPr marL="964372" indent="0">
              <a:buNone/>
              <a:defRPr sz="984"/>
            </a:lvl4pPr>
            <a:lvl5pPr marL="1285829" indent="0">
              <a:buNone/>
              <a:defRPr sz="984"/>
            </a:lvl5pPr>
            <a:lvl6pPr marL="1607287" indent="0">
              <a:buNone/>
              <a:defRPr sz="984"/>
            </a:lvl6pPr>
            <a:lvl7pPr marL="1928744" indent="0">
              <a:buNone/>
              <a:defRPr sz="984"/>
            </a:lvl7pPr>
            <a:lvl8pPr marL="2250201" indent="0">
              <a:buNone/>
              <a:defRPr sz="984"/>
            </a:lvl8pPr>
            <a:lvl9pPr marL="2571659" indent="0">
              <a:buNone/>
              <a:defRPr sz="9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320198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96" y="274588"/>
            <a:ext cx="10971609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0196" y="1600647"/>
            <a:ext cx="5414367" cy="4525119"/>
          </a:xfrm>
          <a:prstGeom prst="rect">
            <a:avLst/>
          </a:prstGeom>
        </p:spPr>
        <p:txBody>
          <a:bodyPr/>
          <a:lstStyle>
            <a:lvl1pPr>
              <a:defRPr sz="1969"/>
            </a:lvl1pPr>
            <a:lvl2pPr>
              <a:defRPr sz="1687"/>
            </a:lvl2pPr>
            <a:lvl3pPr>
              <a:defRPr sz="1406"/>
            </a:lvl3pPr>
            <a:lvl4pPr>
              <a:defRPr sz="1266"/>
            </a:lvl4pPr>
            <a:lvl5pPr>
              <a:defRPr sz="1266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7438" y="1600647"/>
            <a:ext cx="5414367" cy="4525119"/>
          </a:xfrm>
          <a:prstGeom prst="rect">
            <a:avLst/>
          </a:prstGeom>
        </p:spPr>
        <p:txBody>
          <a:bodyPr/>
          <a:lstStyle>
            <a:lvl1pPr>
              <a:defRPr sz="1969"/>
            </a:lvl1pPr>
            <a:lvl2pPr>
              <a:defRPr sz="1687"/>
            </a:lvl2pPr>
            <a:lvl3pPr>
              <a:defRPr sz="1406"/>
            </a:lvl3pPr>
            <a:lvl4pPr>
              <a:defRPr sz="1266"/>
            </a:lvl4pPr>
            <a:lvl5pPr>
              <a:defRPr sz="1266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441562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96" y="274588"/>
            <a:ext cx="10971609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0196" y="1534791"/>
            <a:ext cx="5386090" cy="63958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87" b="1"/>
            </a:lvl1pPr>
            <a:lvl2pPr marL="321457" indent="0">
              <a:buNone/>
              <a:defRPr sz="1406" b="1"/>
            </a:lvl2pPr>
            <a:lvl3pPr marL="642915" indent="0">
              <a:buNone/>
              <a:defRPr sz="1266" b="1"/>
            </a:lvl3pPr>
            <a:lvl4pPr marL="964372" indent="0">
              <a:buNone/>
              <a:defRPr sz="1125" b="1"/>
            </a:lvl4pPr>
            <a:lvl5pPr marL="1285829" indent="0">
              <a:buNone/>
              <a:defRPr sz="1125" b="1"/>
            </a:lvl5pPr>
            <a:lvl6pPr marL="1607287" indent="0">
              <a:buNone/>
              <a:defRPr sz="1125" b="1"/>
            </a:lvl6pPr>
            <a:lvl7pPr marL="1928744" indent="0">
              <a:buNone/>
              <a:defRPr sz="1125" b="1"/>
            </a:lvl7pPr>
            <a:lvl8pPr marL="2250201" indent="0">
              <a:buNone/>
              <a:defRPr sz="1125" b="1"/>
            </a:lvl8pPr>
            <a:lvl9pPr marL="2571659" indent="0">
              <a:buNone/>
              <a:defRPr sz="11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0196" y="2174379"/>
            <a:ext cx="5386090" cy="3951387"/>
          </a:xfrm>
          <a:prstGeom prst="rect">
            <a:avLst/>
          </a:prstGeom>
        </p:spPr>
        <p:txBody>
          <a:bodyPr/>
          <a:lstStyle>
            <a:lvl1pPr>
              <a:defRPr sz="1687"/>
            </a:lvl1pPr>
            <a:lvl2pPr>
              <a:defRPr sz="1406"/>
            </a:lvl2pPr>
            <a:lvl3pPr>
              <a:defRPr sz="126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739" y="1534791"/>
            <a:ext cx="5389066" cy="63958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87" b="1"/>
            </a:lvl1pPr>
            <a:lvl2pPr marL="321457" indent="0">
              <a:buNone/>
              <a:defRPr sz="1406" b="1"/>
            </a:lvl2pPr>
            <a:lvl3pPr marL="642915" indent="0">
              <a:buNone/>
              <a:defRPr sz="1266" b="1"/>
            </a:lvl3pPr>
            <a:lvl4pPr marL="964372" indent="0">
              <a:buNone/>
              <a:defRPr sz="1125" b="1"/>
            </a:lvl4pPr>
            <a:lvl5pPr marL="1285829" indent="0">
              <a:buNone/>
              <a:defRPr sz="1125" b="1"/>
            </a:lvl5pPr>
            <a:lvl6pPr marL="1607287" indent="0">
              <a:buNone/>
              <a:defRPr sz="1125" b="1"/>
            </a:lvl6pPr>
            <a:lvl7pPr marL="1928744" indent="0">
              <a:buNone/>
              <a:defRPr sz="1125" b="1"/>
            </a:lvl7pPr>
            <a:lvl8pPr marL="2250201" indent="0">
              <a:buNone/>
              <a:defRPr sz="1125" b="1"/>
            </a:lvl8pPr>
            <a:lvl9pPr marL="2571659" indent="0">
              <a:buNone/>
              <a:defRPr sz="11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739" y="2174379"/>
            <a:ext cx="5389066" cy="3951387"/>
          </a:xfrm>
          <a:prstGeom prst="rect">
            <a:avLst/>
          </a:prstGeom>
        </p:spPr>
        <p:txBody>
          <a:bodyPr/>
          <a:lstStyle>
            <a:lvl1pPr>
              <a:defRPr sz="1687"/>
            </a:lvl1pPr>
            <a:lvl2pPr>
              <a:defRPr sz="1406"/>
            </a:lvl2pPr>
            <a:lvl3pPr>
              <a:defRPr sz="126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8277453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96" y="274588"/>
            <a:ext cx="10971609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496697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02112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96" y="273473"/>
            <a:ext cx="4010918" cy="1161975"/>
          </a:xfrm>
          <a:prstGeom prst="rect">
            <a:avLst/>
          </a:prstGeom>
        </p:spPr>
        <p:txBody>
          <a:bodyPr anchor="b"/>
          <a:lstStyle>
            <a:lvl1pPr algn="l">
              <a:defRPr sz="140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965" y="273472"/>
            <a:ext cx="6814839" cy="5852294"/>
          </a:xfrm>
          <a:prstGeom prst="rect">
            <a:avLst/>
          </a:prstGeom>
        </p:spPr>
        <p:txBody>
          <a:bodyPr/>
          <a:lstStyle>
            <a:lvl1pPr>
              <a:defRPr sz="2250"/>
            </a:lvl1pPr>
            <a:lvl2pPr>
              <a:defRPr sz="1969"/>
            </a:lvl2pPr>
            <a:lvl3pPr>
              <a:defRPr sz="1687"/>
            </a:lvl3pPr>
            <a:lvl4pPr>
              <a:defRPr sz="1406"/>
            </a:lvl4pPr>
            <a:lvl5pPr>
              <a:defRPr sz="1406"/>
            </a:lvl5pPr>
            <a:lvl6pPr>
              <a:defRPr sz="1406"/>
            </a:lvl6pPr>
            <a:lvl7pPr>
              <a:defRPr sz="1406"/>
            </a:lvl7pPr>
            <a:lvl8pPr>
              <a:defRPr sz="1406"/>
            </a:lvl8pPr>
            <a:lvl9pPr>
              <a:defRPr sz="140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0196" y="1435448"/>
            <a:ext cx="4010918" cy="46903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84"/>
            </a:lvl1pPr>
            <a:lvl2pPr marL="321457" indent="0">
              <a:buNone/>
              <a:defRPr sz="844"/>
            </a:lvl2pPr>
            <a:lvl3pPr marL="642915" indent="0">
              <a:buNone/>
              <a:defRPr sz="703"/>
            </a:lvl3pPr>
            <a:lvl4pPr marL="964372" indent="0">
              <a:buNone/>
              <a:defRPr sz="633"/>
            </a:lvl4pPr>
            <a:lvl5pPr marL="1285829" indent="0">
              <a:buNone/>
              <a:defRPr sz="633"/>
            </a:lvl5pPr>
            <a:lvl6pPr marL="1607287" indent="0">
              <a:buNone/>
              <a:defRPr sz="633"/>
            </a:lvl6pPr>
            <a:lvl7pPr marL="1928744" indent="0">
              <a:buNone/>
              <a:defRPr sz="633"/>
            </a:lvl7pPr>
            <a:lvl8pPr marL="2250201" indent="0">
              <a:buNone/>
              <a:defRPr sz="633"/>
            </a:lvl8pPr>
            <a:lvl9pPr marL="2571659" indent="0">
              <a:buNone/>
              <a:defRPr sz="6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0041664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180" y="4800824"/>
            <a:ext cx="7314903" cy="567035"/>
          </a:xfrm>
          <a:prstGeom prst="rect">
            <a:avLst/>
          </a:prstGeom>
        </p:spPr>
        <p:txBody>
          <a:bodyPr anchor="b"/>
          <a:lstStyle>
            <a:lvl1pPr algn="l">
              <a:defRPr sz="140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180" y="612800"/>
            <a:ext cx="7314903" cy="41143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/>
            </a:lvl1pPr>
            <a:lvl2pPr marL="321457" indent="0">
              <a:buNone/>
              <a:defRPr sz="1969"/>
            </a:lvl2pPr>
            <a:lvl3pPr marL="642915" indent="0">
              <a:buNone/>
              <a:defRPr sz="1687"/>
            </a:lvl3pPr>
            <a:lvl4pPr marL="964372" indent="0">
              <a:buNone/>
              <a:defRPr sz="1406"/>
            </a:lvl4pPr>
            <a:lvl5pPr marL="1285829" indent="0">
              <a:buNone/>
              <a:defRPr sz="1406"/>
            </a:lvl5pPr>
            <a:lvl6pPr marL="1607287" indent="0">
              <a:buNone/>
              <a:defRPr sz="1406"/>
            </a:lvl6pPr>
            <a:lvl7pPr marL="1928744" indent="0">
              <a:buNone/>
              <a:defRPr sz="1406"/>
            </a:lvl7pPr>
            <a:lvl8pPr marL="2250201" indent="0">
              <a:buNone/>
              <a:defRPr sz="1406"/>
            </a:lvl8pPr>
            <a:lvl9pPr marL="2571659" indent="0">
              <a:buNone/>
              <a:defRPr sz="1406"/>
            </a:lvl9pPr>
          </a:lstStyle>
          <a:p>
            <a:pPr lvl="0"/>
            <a:endParaRPr lang="en-US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180" y="5367859"/>
            <a:ext cx="7314903" cy="804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84"/>
            </a:lvl1pPr>
            <a:lvl2pPr marL="321457" indent="0">
              <a:buNone/>
              <a:defRPr sz="844"/>
            </a:lvl2pPr>
            <a:lvl3pPr marL="642915" indent="0">
              <a:buNone/>
              <a:defRPr sz="703"/>
            </a:lvl3pPr>
            <a:lvl4pPr marL="964372" indent="0">
              <a:buNone/>
              <a:defRPr sz="633"/>
            </a:lvl4pPr>
            <a:lvl5pPr marL="1285829" indent="0">
              <a:buNone/>
              <a:defRPr sz="633"/>
            </a:lvl5pPr>
            <a:lvl6pPr marL="1607287" indent="0">
              <a:buNone/>
              <a:defRPr sz="633"/>
            </a:lvl6pPr>
            <a:lvl7pPr marL="1928744" indent="0">
              <a:buNone/>
              <a:defRPr sz="633"/>
            </a:lvl7pPr>
            <a:lvl8pPr marL="2250201" indent="0">
              <a:buNone/>
              <a:defRPr sz="633"/>
            </a:lvl8pPr>
            <a:lvl9pPr marL="2571659" indent="0">
              <a:buNone/>
              <a:defRPr sz="6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515122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96" y="274588"/>
            <a:ext cx="10971609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0196" y="1600647"/>
            <a:ext cx="10971609" cy="45251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09684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03" y="274588"/>
            <a:ext cx="2742902" cy="585117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0195" y="274588"/>
            <a:ext cx="8085833" cy="58511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595209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6F52D-50B8-4814-8C55-5754D6FE2572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ECE78-377D-4850-8DEE-A4B8A053B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5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78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7FB5D4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431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750">
          <a:solidFill>
            <a:schemeClr val="tx1"/>
          </a:solidFill>
          <a:latin typeface="+mj-lt"/>
          <a:ea typeface="+mj-ea"/>
          <a:cs typeface="+mj-cs"/>
          <a:sym typeface="Helvetica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750">
          <a:solidFill>
            <a:schemeClr val="tx1"/>
          </a:solidFill>
          <a:latin typeface="Helvetica" charset="0"/>
          <a:ea typeface="ヒラギノ角ゴ ProN W3" charset="0"/>
          <a:cs typeface="ヒラギノ角ゴ ProN W3" charset="0"/>
          <a:sym typeface="Helvetica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750">
          <a:solidFill>
            <a:schemeClr val="tx1"/>
          </a:solidFill>
          <a:latin typeface="Helvetica" charset="0"/>
          <a:ea typeface="ヒラギノ角ゴ ProN W3" charset="0"/>
          <a:cs typeface="ヒラギノ角ゴ ProN W3" charset="0"/>
          <a:sym typeface="Helvetica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750">
          <a:solidFill>
            <a:schemeClr val="tx1"/>
          </a:solidFill>
          <a:latin typeface="Helvetica" charset="0"/>
          <a:ea typeface="ヒラギノ角ゴ ProN W3" charset="0"/>
          <a:cs typeface="ヒラギノ角ゴ ProN W3" charset="0"/>
          <a:sym typeface="Helvetica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750">
          <a:solidFill>
            <a:schemeClr val="tx1"/>
          </a:solidFill>
          <a:latin typeface="Helvetica" charset="0"/>
          <a:ea typeface="ヒラギノ角ゴ ProN W3" charset="0"/>
          <a:cs typeface="ヒラギノ角ゴ ProN W3" charset="0"/>
          <a:sym typeface="Helvetica" panose="020B0604020202020204" pitchFamily="34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6750">
          <a:solidFill>
            <a:schemeClr val="tx1"/>
          </a:solidFill>
          <a:latin typeface="Helvetica" charset="0"/>
          <a:ea typeface="ヒラギノ角ゴ ProN W3" charset="0"/>
          <a:cs typeface="ヒラギノ角ゴ ProN W3" charset="0"/>
          <a:sym typeface="Helvetica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6750">
          <a:solidFill>
            <a:schemeClr val="tx1"/>
          </a:solidFill>
          <a:latin typeface="Helvetica" charset="0"/>
          <a:ea typeface="ヒラギノ角ゴ ProN W3" charset="0"/>
          <a:cs typeface="ヒラギノ角ゴ ProN W3" charset="0"/>
          <a:sym typeface="Helvetica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6750">
          <a:solidFill>
            <a:schemeClr val="tx1"/>
          </a:solidFill>
          <a:latin typeface="Helvetica" charset="0"/>
          <a:ea typeface="ヒラギノ角ゴ ProN W3" charset="0"/>
          <a:cs typeface="ヒラギノ角ゴ ProN W3" charset="0"/>
          <a:sym typeface="Helvetica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6750">
          <a:solidFill>
            <a:schemeClr val="tx1"/>
          </a:solidFill>
          <a:latin typeface="Helvetica" charset="0"/>
          <a:ea typeface="ヒラギノ角ゴ ProN W3" charset="0"/>
          <a:cs typeface="ヒラギノ角ゴ ProN W3" charset="0"/>
          <a:sym typeface="Helvetica" charset="0"/>
        </a:defRPr>
      </a:lvl9pPr>
    </p:titleStyle>
    <p:bodyStyle>
      <a:lvl1pPr marL="83713" indent="-83713" algn="ctr" rtl="0" eaLnBrk="0" fontAlgn="base" hangingPunct="0">
        <a:spcBef>
          <a:spcPct val="0"/>
        </a:spcBef>
        <a:spcAft>
          <a:spcPct val="0"/>
        </a:spcAft>
        <a:defRPr sz="2531">
          <a:solidFill>
            <a:schemeClr val="tx1"/>
          </a:solidFill>
          <a:latin typeface="+mn-lt"/>
          <a:ea typeface="+mn-ea"/>
          <a:cs typeface="+mn-cs"/>
          <a:sym typeface="GillSans" charset="0"/>
        </a:defRPr>
      </a:lvl1pPr>
      <a:lvl2pPr marL="405171" indent="-83713" algn="ctr" rtl="0" eaLnBrk="0" fontAlgn="base" hangingPunct="0">
        <a:spcBef>
          <a:spcPct val="0"/>
        </a:spcBef>
        <a:spcAft>
          <a:spcPct val="0"/>
        </a:spcAft>
        <a:defRPr sz="2531">
          <a:solidFill>
            <a:schemeClr val="tx1"/>
          </a:solidFill>
          <a:latin typeface="+mn-lt"/>
          <a:ea typeface="+mn-ea"/>
          <a:cs typeface="+mn-cs"/>
          <a:sym typeface="GillSans" charset="0"/>
        </a:defRPr>
      </a:lvl2pPr>
      <a:lvl3pPr marL="726628" indent="-83713" algn="ctr" rtl="0" eaLnBrk="0" fontAlgn="base" hangingPunct="0">
        <a:spcBef>
          <a:spcPct val="0"/>
        </a:spcBef>
        <a:spcAft>
          <a:spcPct val="0"/>
        </a:spcAft>
        <a:defRPr sz="2531">
          <a:solidFill>
            <a:schemeClr val="tx1"/>
          </a:solidFill>
          <a:latin typeface="+mn-lt"/>
          <a:ea typeface="+mn-ea"/>
          <a:cs typeface="+mn-cs"/>
          <a:sym typeface="GillSans" charset="0"/>
        </a:defRPr>
      </a:lvl3pPr>
      <a:lvl4pPr marL="1048085" indent="-83713" algn="ctr" rtl="0" eaLnBrk="0" fontAlgn="base" hangingPunct="0">
        <a:spcBef>
          <a:spcPct val="0"/>
        </a:spcBef>
        <a:spcAft>
          <a:spcPct val="0"/>
        </a:spcAft>
        <a:defRPr sz="2531">
          <a:solidFill>
            <a:schemeClr val="tx1"/>
          </a:solidFill>
          <a:latin typeface="+mn-lt"/>
          <a:ea typeface="+mn-ea"/>
          <a:cs typeface="+mn-cs"/>
          <a:sym typeface="GillSans" charset="0"/>
        </a:defRPr>
      </a:lvl4pPr>
      <a:lvl5pPr marL="1369542" indent="-83713" algn="ctr" rtl="0" eaLnBrk="0" fontAlgn="base" hangingPunct="0">
        <a:spcBef>
          <a:spcPct val="0"/>
        </a:spcBef>
        <a:spcAft>
          <a:spcPct val="0"/>
        </a:spcAft>
        <a:defRPr sz="2531">
          <a:solidFill>
            <a:schemeClr val="tx1"/>
          </a:solidFill>
          <a:latin typeface="+mn-lt"/>
          <a:ea typeface="+mn-ea"/>
          <a:cs typeface="+mn-cs"/>
          <a:sym typeface="GillSans" charset="0"/>
        </a:defRPr>
      </a:lvl5pPr>
      <a:lvl6pPr marL="1691000" algn="ctr" rtl="0" fontAlgn="base">
        <a:spcBef>
          <a:spcPct val="0"/>
        </a:spcBef>
        <a:spcAft>
          <a:spcPct val="0"/>
        </a:spcAft>
        <a:defRPr sz="2531">
          <a:solidFill>
            <a:schemeClr val="tx1"/>
          </a:solidFill>
          <a:latin typeface="+mn-lt"/>
          <a:ea typeface="+mn-ea"/>
          <a:cs typeface="+mn-cs"/>
          <a:sym typeface="GillSans" charset="0"/>
        </a:defRPr>
      </a:lvl6pPr>
      <a:lvl7pPr marL="2012457" algn="ctr" rtl="0" fontAlgn="base">
        <a:spcBef>
          <a:spcPct val="0"/>
        </a:spcBef>
        <a:spcAft>
          <a:spcPct val="0"/>
        </a:spcAft>
        <a:defRPr sz="2531">
          <a:solidFill>
            <a:schemeClr val="tx1"/>
          </a:solidFill>
          <a:latin typeface="+mn-lt"/>
          <a:ea typeface="+mn-ea"/>
          <a:cs typeface="+mn-cs"/>
          <a:sym typeface="GillSans" charset="0"/>
        </a:defRPr>
      </a:lvl7pPr>
      <a:lvl8pPr marL="2333914" algn="ctr" rtl="0" fontAlgn="base">
        <a:spcBef>
          <a:spcPct val="0"/>
        </a:spcBef>
        <a:spcAft>
          <a:spcPct val="0"/>
        </a:spcAft>
        <a:defRPr sz="2531">
          <a:solidFill>
            <a:schemeClr val="tx1"/>
          </a:solidFill>
          <a:latin typeface="+mn-lt"/>
          <a:ea typeface="+mn-ea"/>
          <a:cs typeface="+mn-cs"/>
          <a:sym typeface="GillSans" charset="0"/>
        </a:defRPr>
      </a:lvl8pPr>
      <a:lvl9pPr marL="2655372" algn="ctr" rtl="0" fontAlgn="base">
        <a:spcBef>
          <a:spcPct val="0"/>
        </a:spcBef>
        <a:spcAft>
          <a:spcPct val="0"/>
        </a:spcAft>
        <a:defRPr sz="2531">
          <a:solidFill>
            <a:schemeClr val="tx1"/>
          </a:solidFill>
          <a:latin typeface="+mn-lt"/>
          <a:ea typeface="+mn-ea"/>
          <a:cs typeface="+mn-cs"/>
          <a:sym typeface="Gill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5800" y="5570971"/>
            <a:ext cx="10820400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  <a:spcBef>
                <a:spcPct val="0"/>
              </a:spcBef>
            </a:pPr>
            <a:r>
              <a:rPr lang="en-US" sz="2266" dirty="0">
                <a:solidFill>
                  <a:srgbClr val="FFFFFF"/>
                </a:solidFill>
                <a:latin typeface="Canva Sans"/>
              </a:rPr>
              <a:t>“Other State Programs that Work on Biomass Related Issues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2802571" y="137160"/>
            <a:ext cx="6583680" cy="6583680"/>
          </a:xfrm>
          <a:prstGeom prst="ellipse">
            <a:avLst/>
          </a:prstGeom>
          <a:blipFill dpi="0" rotWithShape="1">
            <a:blip r:embed="rId4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-88137" y="2733623"/>
            <a:ext cx="12188825" cy="14256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Joint Institute for Wood Products Innovation</a:t>
            </a:r>
          </a:p>
          <a:p>
            <a:pPr algn="ctr">
              <a:lnSpc>
                <a:spcPct val="120000"/>
              </a:lnSpc>
            </a:pPr>
            <a:r>
              <a:rPr lang="en-US" sz="4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California Board of Forestry and Fire Protection</a:t>
            </a:r>
          </a:p>
          <a:p>
            <a:pPr lvl="0"/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96643" y="5722576"/>
            <a:ext cx="617220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Biomass Supply Symposium             </a:t>
            </a:r>
          </a:p>
          <a:p>
            <a:pPr algn="r"/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June 26, 2024</a:t>
            </a:r>
          </a:p>
        </p:txBody>
      </p:sp>
    </p:spTree>
    <p:extLst>
      <p:ext uri="{BB962C8B-B14F-4D97-AF65-F5344CB8AC3E}">
        <p14:creationId xmlns:p14="http://schemas.microsoft.com/office/powerpoint/2010/main" val="2888610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757"/>
            <a:ext cx="5155363" cy="66424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5FD19F-3968-C383-C06D-9D9AA88966C0}"/>
              </a:ext>
            </a:extLst>
          </p:cNvPr>
          <p:cNvSpPr txBox="1"/>
          <p:nvPr/>
        </p:nvSpPr>
        <p:spPr>
          <a:xfrm>
            <a:off x="5155363" y="121612"/>
            <a:ext cx="6922826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Near Term Wood Products</a:t>
            </a:r>
          </a:p>
          <a:p>
            <a:pPr marL="636588" lvl="1" indent="-28575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Mass timber</a:t>
            </a:r>
          </a:p>
          <a:p>
            <a:pPr marL="636588" lvl="1" indent="-28575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Liquid and gaseous transportation fuels</a:t>
            </a:r>
          </a:p>
          <a:p>
            <a:pPr marL="636588" lvl="1" indent="-28575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Chemically and thermally treated wood</a:t>
            </a:r>
          </a:p>
          <a:p>
            <a:pPr marL="293688" lvl="1" indent="-285750">
              <a:buFont typeface="Arial" panose="020B0604020202020204" pitchFamily="34" charset="0"/>
              <a:buChar char="•"/>
              <a:tabLst>
                <a:tab pos="1093788" algn="l"/>
              </a:tabLst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Policy Recommendations</a:t>
            </a:r>
          </a:p>
          <a:p>
            <a:pPr marL="636588" lvl="1" indent="-285750">
              <a:buFont typeface="Wingdings" panose="05000000000000000000" pitchFamily="2" charset="2"/>
              <a:buChar char="Ø"/>
              <a:tabLst>
                <a:tab pos="1093788" algn="l"/>
              </a:tabLst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Align state incentives to account for climate benefits of forest products</a:t>
            </a:r>
          </a:p>
          <a:p>
            <a:pPr marL="636588" lvl="1" indent="-285750">
              <a:buFont typeface="Wingdings" panose="05000000000000000000" pitchFamily="2" charset="2"/>
              <a:buChar char="Ø"/>
              <a:tabLst>
                <a:tab pos="1093788" algn="l"/>
              </a:tabLst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Promote infrastructure development for wood product processing</a:t>
            </a:r>
          </a:p>
          <a:p>
            <a:pPr marL="636588" lvl="1" indent="-285750">
              <a:buFont typeface="Wingdings" panose="05000000000000000000" pitchFamily="2" charset="2"/>
              <a:buChar char="Ø"/>
              <a:tabLst>
                <a:tab pos="1093788" algn="l"/>
              </a:tabLst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Fund research to further innovation in wood products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768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ee the source image">
            <a:extLst>
              <a:ext uri="{FF2B5EF4-FFF2-40B4-BE49-F238E27FC236}">
                <a16:creationId xmlns:a16="http://schemas.microsoft.com/office/drawing/2014/main" id="{54DF7C18-92DA-FC0A-2705-39D75543E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CA2DE-C49F-684D-3185-A47A2447B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0" y="265594"/>
            <a:ext cx="5861957" cy="632681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Recommended Actions</a:t>
            </a:r>
          </a:p>
          <a:p>
            <a:pPr marL="623888" indent="-3397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Wood and Forest Biomass Products</a:t>
            </a:r>
          </a:p>
          <a:p>
            <a:pPr marL="623888" indent="-3397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Forest Bioenergy</a:t>
            </a:r>
          </a:p>
          <a:p>
            <a:pPr marL="623888" indent="-3397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Innovative Wood Products</a:t>
            </a:r>
          </a:p>
          <a:p>
            <a:pPr marL="623888" indent="-3397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Oversight and Coordination</a:t>
            </a:r>
          </a:p>
          <a:p>
            <a:pPr marL="969963" lvl="1" indent="-339725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Problem statement</a:t>
            </a:r>
          </a:p>
          <a:p>
            <a:pPr marL="969963" lvl="1" indent="-339725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</a:p>
          <a:p>
            <a:pPr marL="969963" lvl="1" indent="-339725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</a:p>
          <a:p>
            <a:pPr marL="969963" lvl="1" indent="-339725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</a:p>
          <a:p>
            <a:pPr marL="969963" lvl="1" indent="-339725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Primary agency</a:t>
            </a:r>
          </a:p>
          <a:p>
            <a:pPr marL="969963" lvl="1" indent="-339725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Supporting agencies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67" y="265594"/>
            <a:ext cx="5090819" cy="632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680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ee the source image">
            <a:extLst>
              <a:ext uri="{FF2B5EF4-FFF2-40B4-BE49-F238E27FC236}">
                <a16:creationId xmlns:a16="http://schemas.microsoft.com/office/drawing/2014/main" id="{823A7821-2F60-A123-54FD-36555AF8F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185" y="-1323749"/>
            <a:ext cx="12302370" cy="922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8A2DE-6B93-1D0D-2690-346EBD83F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7257" y="168140"/>
            <a:ext cx="7071026" cy="684725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 Fuel Consumption</a:t>
            </a:r>
          </a:p>
          <a:p>
            <a:pPr marL="636588" lvl="1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Over 11.3 </a:t>
            </a:r>
            <a:r>
              <a:rPr lang="en-US" sz="3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bil</a:t>
            </a: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gal gas in 2020</a:t>
            </a:r>
          </a:p>
          <a:p>
            <a:pPr marL="636588" lvl="1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Over 5 </a:t>
            </a:r>
            <a:r>
              <a:rPr lang="en-US" sz="3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bil</a:t>
            </a: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gal jet fuel in 2020 </a:t>
            </a:r>
          </a:p>
          <a:p>
            <a:pPr marL="636588" lvl="1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 Types of Fuel Using Non-Merchantable Forest Biomass</a:t>
            </a:r>
          </a:p>
          <a:p>
            <a:pPr marL="750888" lvl="1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Hydrogen</a:t>
            </a:r>
          </a:p>
          <a:p>
            <a:pPr marL="750888" lvl="1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Ethanol</a:t>
            </a:r>
          </a:p>
          <a:p>
            <a:pPr marL="750888" lvl="1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Renewable natural gas</a:t>
            </a:r>
          </a:p>
          <a:p>
            <a:pPr marL="750888" lvl="1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Drop-in synthetic fuels that could displace gas, diesel, or aviation fuel</a:t>
            </a:r>
          </a:p>
          <a:p>
            <a:pPr marL="750888" lvl="1" indent="-45720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lnSpc>
                <a:spcPct val="100000"/>
              </a:lnSpc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Recommendations: Infrastructure, Policy Support, Feedstock Supply, Equity and Development, and Project Finance</a:t>
            </a:r>
          </a:p>
        </p:txBody>
      </p:sp>
      <p:pic>
        <p:nvPicPr>
          <p:cNvPr id="5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CB398719-2A86-82A8-FDBD-BFE12F48A2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68"/>
          <a:stretch/>
        </p:blipFill>
        <p:spPr>
          <a:xfrm>
            <a:off x="133717" y="198120"/>
            <a:ext cx="4853540" cy="646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47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See the source image">
            <a:extLst>
              <a:ext uri="{FF2B5EF4-FFF2-40B4-BE49-F238E27FC236}">
                <a16:creationId xmlns:a16="http://schemas.microsoft.com/office/drawing/2014/main" id="{7863B553-23D2-8053-7E2B-505685078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D00A0-5AE1-25FC-BA6C-2934AECC4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52490"/>
            <a:ext cx="12191999" cy="587829"/>
          </a:xfrm>
        </p:spPr>
        <p:txBody>
          <a:bodyPr>
            <a:normAutofit/>
          </a:bodyPr>
          <a:lstStyle/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17F381-87E1-7317-456F-22B086556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009" y="3844150"/>
            <a:ext cx="5882124" cy="32222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CF70CB-0E52-FB1A-EC9E-AF10413812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6335" y="2658563"/>
            <a:ext cx="3535663" cy="46420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87E4ED-494B-091F-A0FC-C1FEB693A610}"/>
              </a:ext>
            </a:extLst>
          </p:cNvPr>
          <p:cNvSpPr txBox="1"/>
          <p:nvPr/>
        </p:nvSpPr>
        <p:spPr>
          <a:xfrm>
            <a:off x="8253565" y="31350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06DF81-24DD-339E-7C06-4A658F718D3F}"/>
              </a:ext>
            </a:extLst>
          </p:cNvPr>
          <p:cNvSpPr txBox="1"/>
          <p:nvPr/>
        </p:nvSpPr>
        <p:spPr>
          <a:xfrm>
            <a:off x="-1" y="183233"/>
            <a:ext cx="121919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Concrete Industry to Reduce GHG to Net Zero by 2045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Cellulose Nanocrystals (CNCs) in Concrete</a:t>
            </a:r>
          </a:p>
          <a:p>
            <a:pPr marL="688975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 Ordinary Portland limestone cement = 19.4% lower GHG emissions</a:t>
            </a:r>
          </a:p>
          <a:p>
            <a:pPr marL="688975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Concrete strength and service life of steel in concrete unchanged</a:t>
            </a:r>
          </a:p>
          <a:p>
            <a:pPr marL="688975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Thin-from-below forest management</a:t>
            </a:r>
          </a:p>
          <a:p>
            <a:pPr marL="979488" lvl="1" indent="-28575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Approx 3,100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CNCs produced/acre</a:t>
            </a:r>
          </a:p>
          <a:p>
            <a:pPr marL="979488" lvl="1" indent="-28575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70 treated acres = 1 paved mi of 4-lane road</a:t>
            </a:r>
          </a:p>
        </p:txBody>
      </p:sp>
    </p:spTree>
    <p:extLst>
      <p:ext uri="{BB962C8B-B14F-4D97-AF65-F5344CB8AC3E}">
        <p14:creationId xmlns:p14="http://schemas.microsoft.com/office/powerpoint/2010/main" val="263637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A46E83D5-CD02-61D9-C94C-CA62A140A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F5BFD-9AD3-6122-6B3E-027130E9A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1666" y="845125"/>
            <a:ext cx="6880485" cy="55556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Forest Biomass Piles 2018 – 2021</a:t>
            </a:r>
          </a:p>
          <a:p>
            <a:pPr>
              <a:lnSpc>
                <a:spcPct val="100000"/>
              </a:lnSpc>
            </a:pPr>
            <a:endParaRPr 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Potentially 150,000 acres of forest biomass piles</a:t>
            </a:r>
          </a:p>
          <a:p>
            <a:pPr>
              <a:lnSpc>
                <a:spcPct val="100000"/>
              </a:lnSpc>
            </a:pP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Approx. 1 million tons of material in piles</a:t>
            </a:r>
          </a:p>
          <a:p>
            <a:pPr>
              <a:lnSpc>
                <a:spcPct val="100000"/>
              </a:lnSpc>
            </a:pP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78% of material on public land</a:t>
            </a:r>
          </a:p>
          <a:p>
            <a:pPr marL="793750" lvl="1" indent="-3365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19% accessible via existing roads</a:t>
            </a:r>
          </a:p>
          <a:p>
            <a:pPr marL="793750" lvl="1" indent="-33655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97372B-4CC3-9D79-B845-FE82CA31C1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62" y="457199"/>
            <a:ext cx="4533254" cy="59436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98879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ee the source image">
            <a:extLst>
              <a:ext uri="{FF2B5EF4-FFF2-40B4-BE49-F238E27FC236}">
                <a16:creationId xmlns:a16="http://schemas.microsoft.com/office/drawing/2014/main" id="{CE646469-98F7-8F4C-A8B5-E0AB094A5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9D4F7-1750-A488-BF42-1197A58EA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1075" y="380345"/>
            <a:ext cx="5531371" cy="6097307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22D1A7-97D8-5C23-DA6F-9B311FAE1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82" y="238469"/>
            <a:ext cx="4914365" cy="63810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0A5F31-1AB5-BD94-05DE-B82CF928F172}"/>
              </a:ext>
            </a:extLst>
          </p:cNvPr>
          <p:cNvSpPr txBox="1"/>
          <p:nvPr/>
        </p:nvSpPr>
        <p:spPr>
          <a:xfrm>
            <a:off x="5094247" y="238469"/>
            <a:ext cx="691787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Retrofit 9 Closed or Idled Biomass Power Plants for RNG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28575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Use nearly 1 million BDT of woody biomass/year</a:t>
            </a:r>
          </a:p>
          <a:p>
            <a:pPr marL="571500" indent="-28575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Produce over 8 million GJ energy/year</a:t>
            </a:r>
          </a:p>
          <a:p>
            <a:pPr marL="571500" indent="-285750">
              <a:buFont typeface="Wingdings" panose="05000000000000000000" pitchFamily="2" charset="2"/>
              <a:buChar char="Ø"/>
            </a:pP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Technology Trust and Willing Bioenergy Leadership to Produce RNG from Forest Biomass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 Financially Viable in the Present Political and Economic Environment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042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969C908B-D4B4-BDFC-7698-221728EB6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EEDF08-1EA2-92AC-6BAB-C95F40210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41318"/>
            <a:ext cx="12188825" cy="8382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Projects Underway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86407-0907-0422-9F18-934442ED9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163"/>
            <a:ext cx="12188824" cy="625509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CEQA Support for Wood Utilization</a:t>
            </a:r>
          </a:p>
          <a:p>
            <a:pPr marL="979487" indent="-4572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CEQA Guidebook for Wood Products Businesses</a:t>
            </a:r>
          </a:p>
          <a:p>
            <a:pPr marL="979487" indent="-4572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Pros/Cons Proposed Language for CEQA Guideline Amendment</a:t>
            </a:r>
          </a:p>
          <a:p>
            <a:pPr marL="1257300" lvl="1" indent="-4572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Recommendations to Expand Wood and Biomass Utilization in CA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632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969C908B-D4B4-BDFC-7698-221728EB6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EEDF08-1EA2-92AC-6BAB-C95F40210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" y="119744"/>
            <a:ext cx="12188825" cy="8382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Underway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86407-0907-0422-9F18-934442ED9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57944"/>
            <a:ext cx="12188824" cy="6012481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5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State Purchasing Protocols Related to Innovative Wood Products</a:t>
            </a:r>
          </a:p>
          <a:p>
            <a:pPr marL="685800" indent="-342900" defTabSz="68897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7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Barriers and solutions to updating protocols to facilitate innovative wood product procurement  </a:t>
            </a:r>
          </a:p>
          <a:p>
            <a:pPr>
              <a:lnSpc>
                <a:spcPct val="120000"/>
              </a:lnSpc>
            </a:pPr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LCA Model for Biofuel  Production from CA Forest Biomass Waste </a:t>
            </a:r>
          </a:p>
          <a:p>
            <a:pPr marL="6858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7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 an LCA calculator to quantify the GHG impact of diverting forest biomass from current practices to bioenergy products</a:t>
            </a:r>
          </a:p>
          <a:p>
            <a:pPr marL="6858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7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 the life cycle GHG impact of electricity or hydrogen fuels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778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e the source image">
            <a:extLst>
              <a:ext uri="{FF2B5EF4-FFF2-40B4-BE49-F238E27FC236}">
                <a16:creationId xmlns:a16="http://schemas.microsoft.com/office/drawing/2014/main" id="{316EE607-17DC-615C-0796-3D99239B7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1053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B41296-C892-05EB-587B-566804088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2618"/>
            <a:ext cx="1218882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Pending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0ABEA-0C95-EA31-9193-C4D65B5F2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6" y="1537854"/>
            <a:ext cx="12188824" cy="666241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b="1" kern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Affordable Workforce Housing with Mass Timber Elements</a:t>
            </a:r>
          </a:p>
          <a:p>
            <a:pPr lvl="1" indent="-50641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0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Workforce needs in forested community</a:t>
            </a:r>
          </a:p>
          <a:p>
            <a:pPr lvl="1" indent="-50641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0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Housing plans will meet local permitting requirements</a:t>
            </a:r>
            <a:endParaRPr lang="en-US" sz="3000" b="1" kern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Supporting CA Forest Restoration Through Forest Industry Infrastructure Retention and Development</a:t>
            </a:r>
          </a:p>
          <a:p>
            <a:pPr lvl="1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0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Current industry infrastructure</a:t>
            </a:r>
          </a:p>
          <a:p>
            <a:pPr lvl="1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0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Volume and type of supply needed to sustain infrastructure</a:t>
            </a:r>
          </a:p>
          <a:p>
            <a:pPr lvl="1">
              <a:lnSpc>
                <a:spcPct val="120000"/>
              </a:lnSpc>
            </a:pP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883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1053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3874" y="136874"/>
            <a:ext cx="6584251" cy="6584251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348342" y="280626"/>
            <a:ext cx="11495314" cy="62725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 for your time. </a:t>
            </a:r>
          </a:p>
          <a:p>
            <a:pPr marL="0" indent="0" algn="ctr">
              <a:buNone/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Katie Harrell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 Administrator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Joint Institute for Wood Products Innovation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Katie.Harrell@bof.ca.gov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(916) 698-1035</a:t>
            </a:r>
          </a:p>
          <a:p>
            <a:pPr marL="0" indent="0" algn="ctr">
              <a:buNone/>
            </a:pP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711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51" b="-1851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17A0CEB-B4D8-40B6-98C4-6653D5E7B0E6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1955358" y="1330216"/>
            <a:ext cx="8281285" cy="1470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4294" tIns="32147" rIns="64294" bIns="32147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5062" dirty="0">
                <a:latin typeface="Arial" panose="020B0604020202020204" pitchFamily="34" charset="0"/>
                <a:cs typeface="Arial" panose="020B0604020202020204" pitchFamily="34" charset="0"/>
              </a:rPr>
              <a:t>Sierra Nevada Conservancy Biomass Update</a:t>
            </a:r>
          </a:p>
        </p:txBody>
      </p:sp>
      <p:sp>
        <p:nvSpPr>
          <p:cNvPr id="3075" name="Subtitle 2">
            <a:extLst>
              <a:ext uri="{FF2B5EF4-FFF2-40B4-BE49-F238E27FC236}">
                <a16:creationId xmlns:a16="http://schemas.microsoft.com/office/drawing/2014/main" id="{EF9E38F4-27C2-42B1-ABEE-190C7C9E002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4294" tIns="32147" rIns="64294" bIns="32147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Presented by:</a:t>
            </a:r>
          </a:p>
          <a:p>
            <a:r>
              <a:rPr lang="en-US" altLang="en-US" dirty="0"/>
              <a:t>Emily Blackmer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4D07A92-30D4-AA10-7C37-A9344DDC8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820" y="5372547"/>
            <a:ext cx="4018359" cy="119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BA810-41D1-8A97-6828-198E4793D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647" y="274588"/>
            <a:ext cx="8228707" cy="1143000"/>
          </a:xfrm>
        </p:spPr>
        <p:txBody>
          <a:bodyPr>
            <a:normAutofit/>
          </a:bodyPr>
          <a:lstStyle/>
          <a:p>
            <a:r>
              <a:rPr lang="en-US" sz="5062" dirty="0"/>
              <a:t>2024-2029 Strategic Plan</a:t>
            </a:r>
          </a:p>
        </p:txBody>
      </p:sp>
      <p:pic>
        <p:nvPicPr>
          <p:cNvPr id="1028" name="Picture 4" descr="California poppies densely scattered across across a slope that goes to a river. SNC's Strategic Plan graphic on the lower right.">
            <a:extLst>
              <a:ext uri="{FF2B5EF4-FFF2-40B4-BE49-F238E27FC236}">
                <a16:creationId xmlns:a16="http://schemas.microsoft.com/office/drawing/2014/main" id="{6CE0742D-BCD1-8EC4-7FC0-E623D9CB7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417588"/>
            <a:ext cx="6858000" cy="457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66162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88ABCA-1457-3BBC-2714-130AC7D46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4034" y="1546176"/>
            <a:ext cx="7523933" cy="443314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9165AEA-E889-23B6-1AFC-C5FDC85E4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647" y="274588"/>
            <a:ext cx="8228707" cy="1143000"/>
          </a:xfrm>
        </p:spPr>
        <p:txBody>
          <a:bodyPr>
            <a:normAutofit/>
          </a:bodyPr>
          <a:lstStyle/>
          <a:p>
            <a:r>
              <a:rPr lang="en-US" sz="5062" dirty="0"/>
              <a:t>2024-2029 Strategic Plan</a:t>
            </a:r>
          </a:p>
        </p:txBody>
      </p:sp>
    </p:spTree>
    <p:extLst>
      <p:ext uri="{BB962C8B-B14F-4D97-AF65-F5344CB8AC3E}">
        <p14:creationId xmlns:p14="http://schemas.microsoft.com/office/powerpoint/2010/main" val="108839358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AB42B-B281-428D-D96A-5F5FE2D0D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9BD9-E820-BC64-F5A7-1A61C65D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62" dirty="0"/>
              <a:t>Recent Project Investments</a:t>
            </a:r>
            <a:br>
              <a:rPr lang="en-US" sz="5062" dirty="0"/>
            </a:br>
            <a:endParaRPr lang="en-US" sz="5062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4465A2-544E-4E9B-9D6A-3BE450DB9A5A}"/>
              </a:ext>
            </a:extLst>
          </p:cNvPr>
          <p:cNvSpPr txBox="1"/>
          <p:nvPr/>
        </p:nvSpPr>
        <p:spPr>
          <a:xfrm>
            <a:off x="2408040" y="1559123"/>
            <a:ext cx="7802314" cy="468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57" indent="-321457" defTabSz="642915" eaLnBrk="0" fontAlgn="base" hangingPunct="0">
              <a:spcBef>
                <a:spcPct val="0"/>
              </a:spcBef>
              <a:spcAft>
                <a:spcPts val="1266"/>
              </a:spcAft>
              <a:buFont typeface="Arial" panose="020B0604020202020204" pitchFamily="34" charset="0"/>
              <a:buChar char="•"/>
            </a:pPr>
            <a:r>
              <a:rPr lang="en-US" sz="3797" dirty="0">
                <a:solidFill>
                  <a:srgbClr val="000000"/>
                </a:solidFill>
                <a:latin typeface="GillSans" charset="0"/>
                <a:sym typeface="GillSans" charset="0"/>
              </a:rPr>
              <a:t>June 2024: Hat Creek Lumber </a:t>
            </a:r>
          </a:p>
          <a:p>
            <a:pPr marL="321457" indent="-321457" defTabSz="642915" eaLnBrk="0" fontAlgn="base" hangingPunct="0">
              <a:spcBef>
                <a:spcPct val="0"/>
              </a:spcBef>
              <a:spcAft>
                <a:spcPts val="1266"/>
              </a:spcAft>
              <a:buFont typeface="Arial" panose="020B0604020202020204" pitchFamily="34" charset="0"/>
              <a:buChar char="•"/>
            </a:pPr>
            <a:r>
              <a:rPr lang="en-US" sz="3797" dirty="0">
                <a:solidFill>
                  <a:srgbClr val="000000"/>
                </a:solidFill>
                <a:latin typeface="GillSans" charset="0"/>
                <a:sym typeface="GillSans" charset="0"/>
              </a:rPr>
              <a:t>March 2024: </a:t>
            </a:r>
            <a:r>
              <a:rPr lang="en-US" sz="3797" dirty="0" err="1">
                <a:solidFill>
                  <a:srgbClr val="000000"/>
                </a:solidFill>
                <a:latin typeface="GillSans" charset="0"/>
                <a:sym typeface="GillSans" charset="0"/>
              </a:rPr>
              <a:t>Northstar</a:t>
            </a:r>
            <a:r>
              <a:rPr lang="en-US" sz="3797" dirty="0">
                <a:solidFill>
                  <a:srgbClr val="000000"/>
                </a:solidFill>
                <a:latin typeface="GillSans" charset="0"/>
                <a:sym typeface="GillSans" charset="0"/>
              </a:rPr>
              <a:t> Community Services District Wood Energy Facility</a:t>
            </a:r>
          </a:p>
          <a:p>
            <a:pPr marL="321457" indent="-321457" defTabSz="642915" eaLnBrk="0" fontAlgn="base" hangingPunct="0">
              <a:spcBef>
                <a:spcPct val="0"/>
              </a:spcBef>
              <a:spcAft>
                <a:spcPts val="1266"/>
              </a:spcAft>
              <a:buFont typeface="Arial" panose="020B0604020202020204" pitchFamily="34" charset="0"/>
              <a:buChar char="•"/>
            </a:pPr>
            <a:r>
              <a:rPr lang="en-US" sz="3797" dirty="0">
                <a:solidFill>
                  <a:srgbClr val="000000"/>
                </a:solidFill>
                <a:latin typeface="GillSans" charset="0"/>
                <a:sym typeface="GillSans" charset="0"/>
              </a:rPr>
              <a:t>June 2023: </a:t>
            </a:r>
            <a:r>
              <a:rPr lang="en-US" sz="3797" dirty="0" err="1">
                <a:solidFill>
                  <a:srgbClr val="000000"/>
                </a:solidFill>
                <a:latin typeface="GillSans" charset="0"/>
                <a:sym typeface="GillSans" charset="0"/>
              </a:rPr>
              <a:t>Camptonville</a:t>
            </a:r>
            <a:r>
              <a:rPr lang="en-US" sz="3797" dirty="0">
                <a:solidFill>
                  <a:srgbClr val="000000"/>
                </a:solidFill>
                <a:latin typeface="GillSans" charset="0"/>
                <a:sym typeface="GillSans" charset="0"/>
              </a:rPr>
              <a:t> Community Partnership Bio-Energy Facility</a:t>
            </a:r>
          </a:p>
          <a:p>
            <a:pPr marL="321457" indent="-321457" defTabSz="642915" eaLnBrk="0" fontAlgn="base" hangingPunct="0">
              <a:spcBef>
                <a:spcPct val="0"/>
              </a:spcBef>
              <a:spcAft>
                <a:spcPts val="1266"/>
              </a:spcAft>
              <a:buFont typeface="Arial" panose="020B0604020202020204" pitchFamily="34" charset="0"/>
              <a:buChar char="•"/>
            </a:pPr>
            <a:r>
              <a:rPr lang="en-US" sz="3797" dirty="0">
                <a:solidFill>
                  <a:srgbClr val="000000"/>
                </a:solidFill>
                <a:latin typeface="GillSans" charset="0"/>
                <a:sym typeface="GillSans" charset="0"/>
              </a:rPr>
              <a:t>March 2022: Blue Mountain Forest Biomass Plant</a:t>
            </a:r>
          </a:p>
        </p:txBody>
      </p:sp>
    </p:spTree>
    <p:extLst>
      <p:ext uri="{BB962C8B-B14F-4D97-AF65-F5344CB8AC3E}">
        <p14:creationId xmlns:p14="http://schemas.microsoft.com/office/powerpoint/2010/main" val="134391444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B8E91-2F80-2D26-84B9-A75F16088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62" dirty="0"/>
              <a:t>Other Initiatives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A1C55B-45EE-8F16-62B8-F6D12624E559}"/>
              </a:ext>
            </a:extLst>
          </p:cNvPr>
          <p:cNvSpPr txBox="1"/>
          <p:nvPr/>
        </p:nvSpPr>
        <p:spPr>
          <a:xfrm>
            <a:off x="1981646" y="2082978"/>
            <a:ext cx="3383906" cy="337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57" indent="-321457" defTabSz="642915" eaLnBrk="0" fontAlgn="base" hangingPunct="0">
              <a:spcBef>
                <a:spcPct val="0"/>
              </a:spcBef>
              <a:spcAft>
                <a:spcPts val="1266"/>
              </a:spcAft>
              <a:buFont typeface="Arial" panose="020B0604020202020204" pitchFamily="34" charset="0"/>
              <a:buChar char="•"/>
            </a:pPr>
            <a:r>
              <a:rPr lang="en-US" sz="3375" dirty="0">
                <a:solidFill>
                  <a:srgbClr val="000000"/>
                </a:solidFill>
                <a:latin typeface="GillSans" charset="0"/>
                <a:sym typeface="GillSans" charset="0"/>
              </a:rPr>
              <a:t>Biomass </a:t>
            </a:r>
            <a:br>
              <a:rPr lang="en-US" sz="3375" dirty="0">
                <a:solidFill>
                  <a:srgbClr val="000000"/>
                </a:solidFill>
                <a:latin typeface="GillSans" charset="0"/>
                <a:sym typeface="GillSans" charset="0"/>
              </a:rPr>
            </a:br>
            <a:r>
              <a:rPr lang="en-US" sz="3375" dirty="0">
                <a:solidFill>
                  <a:srgbClr val="000000"/>
                </a:solidFill>
                <a:latin typeface="GillSans" charset="0"/>
                <a:sym typeface="GillSans" charset="0"/>
              </a:rPr>
              <a:t>Utilization Fund (Tuolumne County)</a:t>
            </a:r>
          </a:p>
          <a:p>
            <a:pPr marL="321457" indent="-321457" defTabSz="642915" eaLnBrk="0" fontAlgn="base" hangingPunct="0">
              <a:spcBef>
                <a:spcPct val="0"/>
              </a:spcBef>
              <a:spcAft>
                <a:spcPts val="1266"/>
              </a:spcAft>
              <a:buFont typeface="Arial" panose="020B0604020202020204" pitchFamily="34" charset="0"/>
              <a:buChar char="•"/>
            </a:pPr>
            <a:r>
              <a:rPr lang="en-US" sz="3375" dirty="0">
                <a:solidFill>
                  <a:srgbClr val="000000"/>
                </a:solidFill>
                <a:latin typeface="GillSans" charset="0"/>
                <a:sym typeface="GillSans" charset="0"/>
              </a:rPr>
              <a:t>Tahoe-Central Sierra Initiative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2CC9D9-F509-E32C-3DB9-916524976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6729" y="1437871"/>
            <a:ext cx="4909041" cy="463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2802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715FD-8B76-B291-F3CF-7330B0433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ierra Nevada Conservancy Logo">
            <a:extLst>
              <a:ext uri="{FF2B5EF4-FFF2-40B4-BE49-F238E27FC236}">
                <a16:creationId xmlns:a16="http://schemas.microsoft.com/office/drawing/2014/main" id="{4E20A93A-E42D-F534-5FF9-A8D03CCD3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624" y="2364888"/>
            <a:ext cx="7168753" cy="212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6066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aster #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 #1">
      <a:majorFont>
        <a:latin typeface="Helvetica"/>
        <a:ea typeface="ヒラギノ角ゴ ProN W3"/>
        <a:cs typeface="ヒラギノ角ゴ ProN W3"/>
      </a:majorFont>
      <a:minorFont>
        <a:latin typeface="Gill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Sans" charset="0"/>
            <a:ea typeface="ヒラギノ角ゴ ProN W3" charset="0"/>
            <a:cs typeface="ヒラギノ角ゴ ProN W3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Sans" charset="0"/>
            <a:ea typeface="ヒラギノ角ゴ ProN W3" charset="0"/>
            <a:cs typeface="ヒラギノ角ゴ ProN W3" charset="0"/>
            <a:sym typeface="GillSans" charset="0"/>
          </a:defRPr>
        </a:defPPr>
      </a:lstStyle>
    </a:lnDef>
  </a:objectDefaults>
  <a:extraClrSchemeLst>
    <a:extraClrScheme>
      <a:clrScheme name="Master #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26180</TotalTime>
  <Words>558</Words>
  <Application>Microsoft Office PowerPoint</Application>
  <PresentationFormat>Widescreen</PresentationFormat>
  <Paragraphs>120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Canva Sans</vt:lpstr>
      <vt:lpstr>GillSans</vt:lpstr>
      <vt:lpstr>Helvetica</vt:lpstr>
      <vt:lpstr>Wingdings</vt:lpstr>
      <vt:lpstr>Office Theme</vt:lpstr>
      <vt:lpstr>1_Office Theme</vt:lpstr>
      <vt:lpstr>Master #1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Projects Underway</vt:lpstr>
      <vt:lpstr>Projects Underway</vt:lpstr>
      <vt:lpstr>Pending Projects</vt:lpstr>
      <vt:lpstr>PowerPoint Presentation</vt:lpstr>
      <vt:lpstr>PowerPoint Presentation</vt:lpstr>
      <vt:lpstr>Sierra Nevada Conservancy Biomass Update</vt:lpstr>
      <vt:lpstr>2024-2029 Strategic Plan</vt:lpstr>
      <vt:lpstr>2024-2029 Strategic Plan</vt:lpstr>
      <vt:lpstr>Recent Project Investments </vt:lpstr>
      <vt:lpstr>Other Initiatives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Harrell, Katie@BOF</dc:creator>
  <cp:lastModifiedBy>Brandon Romano</cp:lastModifiedBy>
  <cp:revision>325</cp:revision>
  <dcterms:created xsi:type="dcterms:W3CDTF">2022-04-03T18:22:06Z</dcterms:created>
  <dcterms:modified xsi:type="dcterms:W3CDTF">2024-06-26T01:03:55Z</dcterms:modified>
</cp:coreProperties>
</file>